
<file path=[Content_Types].xml><?xml version="1.0" encoding="utf-8"?>
<Types xmlns="http://schemas.openxmlformats.org/package/2006/content-types">
  <Default Extension="jpeg" ContentType="image/jpeg"/>
  <Default Extension="wmf" ContentType="image/x-w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85" d="100"/>
          <a:sy n="85" d="100"/>
        </p:scale>
        <p:origin x="547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97B5FA-0921-464F-AAE1-844C04324D75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5CE74E-AB26-4998-AD42-012C4C1AD076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.xml"/><Relationship Id="rId7" Type="http://schemas.openxmlformats.org/officeDocument/2006/relationships/image" Target="../media/image7.wmf"/><Relationship Id="rId6" Type="http://schemas.openxmlformats.org/officeDocument/2006/relationships/image" Target="../media/image6.wmf"/><Relationship Id="rId5" Type="http://schemas.openxmlformats.org/officeDocument/2006/relationships/image" Target="../media/image5.wmf"/><Relationship Id="rId4" Type="http://schemas.openxmlformats.org/officeDocument/2006/relationships/image" Target="../media/image4.wmf"/><Relationship Id="rId3" Type="http://schemas.openxmlformats.org/officeDocument/2006/relationships/image" Target="../media/image3.wmf"/><Relationship Id="rId2" Type="http://schemas.openxmlformats.org/officeDocument/2006/relationships/image" Target="../media/image2.wmf"/><Relationship Id="rId1" Type="http://schemas.openxmlformats.org/officeDocument/2006/relationships/image" Target="../media/image1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b="1" dirty="0"/>
              <a:t>Bundle for Roaming</a:t>
            </a:r>
            <a:endParaRPr lang="zh-CN" altLang="en-US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3146612" cy="618565"/>
          </a:xfrm>
        </p:spPr>
        <p:txBody>
          <a:bodyPr>
            <a:normAutofit/>
          </a:bodyPr>
          <a:lstStyle/>
          <a:p>
            <a:pPr algn="l"/>
            <a:r>
              <a:rPr lang="en-US" altLang="zh-CN" sz="3200" b="1" dirty="0"/>
              <a:t>Requirements</a:t>
            </a:r>
            <a:endParaRPr lang="zh-CN" altLang="en-US" sz="3200" b="1" dirty="0"/>
          </a:p>
        </p:txBody>
      </p:sp>
      <p:sp>
        <p:nvSpPr>
          <p:cNvPr id="34" name="文本框 33"/>
          <p:cNvSpPr txBox="1"/>
          <p:nvPr/>
        </p:nvSpPr>
        <p:spPr>
          <a:xfrm>
            <a:off x="532605" y="789420"/>
            <a:ext cx="9696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Bundle is supported in OCS, following configurations are designed for Bundle:</a:t>
            </a:r>
            <a:endParaRPr lang="en-US" altLang="zh-CN" sz="1600" dirty="0">
              <a:latin typeface="+mn-lt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851647" y="1544760"/>
            <a:ext cx="4975412" cy="15995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1400" dirty="0"/>
              <a:t>61	Bundle Plan Data(KB)		</a:t>
            </a:r>
            <a:r>
              <a:rPr lang="en-US" altLang="zh-CN" sz="1400" dirty="0">
                <a:solidFill>
                  <a:srgbClr val="FF0000"/>
                </a:solidFill>
              </a:rPr>
              <a:t>62</a:t>
            </a:r>
            <a:endParaRPr lang="zh-CN" altLang="en-US" sz="1400" dirty="0"/>
          </a:p>
          <a:p>
            <a:r>
              <a:rPr lang="zh-CN" altLang="en-US" sz="1400" dirty="0"/>
              <a:t>62	Bundle Plan MO Voice(M)	</a:t>
            </a:r>
            <a:r>
              <a:rPr lang="en-US" altLang="zh-CN" sz="1400" dirty="0">
                <a:solidFill>
                  <a:srgbClr val="FF0000"/>
                </a:solidFill>
              </a:rPr>
              <a:t>63</a:t>
            </a:r>
            <a:r>
              <a:rPr lang="zh-CN" altLang="en-US" sz="1400" dirty="0"/>
              <a:t>	</a:t>
            </a:r>
            <a:endParaRPr lang="zh-CN" altLang="en-US" sz="1400" dirty="0"/>
          </a:p>
          <a:p>
            <a:r>
              <a:rPr lang="zh-CN" altLang="en-US" sz="1400" dirty="0"/>
              <a:t>63	Bundle Plan MT Voice(M)		</a:t>
            </a:r>
            <a:r>
              <a:rPr lang="en-US" altLang="zh-CN" sz="1400" dirty="0">
                <a:solidFill>
                  <a:srgbClr val="FF0000"/>
                </a:solidFill>
              </a:rPr>
              <a:t>64</a:t>
            </a:r>
            <a:endParaRPr lang="zh-CN" altLang="en-US" sz="1400" dirty="0"/>
          </a:p>
          <a:p>
            <a:r>
              <a:rPr lang="zh-CN" altLang="en-US" sz="1400" dirty="0"/>
              <a:t>64	Bundle Plan SMS		</a:t>
            </a:r>
            <a:r>
              <a:rPr lang="en-US" altLang="zh-CN" sz="1400" dirty="0">
                <a:solidFill>
                  <a:srgbClr val="FF0000"/>
                </a:solidFill>
              </a:rPr>
              <a:t>65</a:t>
            </a:r>
            <a:endParaRPr lang="zh-CN" altLang="en-US" sz="1400" dirty="0"/>
          </a:p>
          <a:p>
            <a:r>
              <a:rPr lang="zh-CN" altLang="en-US" sz="1400" dirty="0"/>
              <a:t>65	Bundle Expiry Date		</a:t>
            </a:r>
            <a:r>
              <a:rPr lang="en-US" altLang="zh-CN" sz="1400" dirty="0">
                <a:solidFill>
                  <a:srgbClr val="FF0000"/>
                </a:solidFill>
              </a:rPr>
              <a:t>66</a:t>
            </a:r>
            <a:endParaRPr lang="zh-CN" altLang="en-US" sz="1400" dirty="0">
              <a:solidFill>
                <a:srgbClr val="FF0000"/>
              </a:solidFill>
            </a:endParaRPr>
          </a:p>
          <a:p>
            <a:r>
              <a:rPr lang="zh-CN" altLang="en-US" sz="1400" dirty="0"/>
              <a:t>66	Bundle Warning Flag</a:t>
            </a:r>
            <a:r>
              <a:rPr lang="en-US" altLang="zh-CN" sz="1400" dirty="0"/>
              <a:t>		</a:t>
            </a:r>
            <a:r>
              <a:rPr lang="en-US" altLang="zh-CN" sz="1400" dirty="0">
                <a:solidFill>
                  <a:srgbClr val="FF0000"/>
                </a:solidFill>
              </a:rPr>
              <a:t>67</a:t>
            </a:r>
            <a:endParaRPr lang="en-US" altLang="zh-CN" sz="1400" dirty="0">
              <a:solidFill>
                <a:srgbClr val="FF0000"/>
              </a:solidFill>
            </a:endParaRPr>
          </a:p>
          <a:p>
            <a:r>
              <a:rPr lang="en-US" altLang="zh-CN" sz="1400" dirty="0"/>
              <a:t>	</a:t>
            </a:r>
            <a:r>
              <a:rPr lang="en-US" altLang="zh-CN" sz="1400" dirty="0">
                <a:solidFill>
                  <a:srgbClr val="FF0000"/>
                </a:solidFill>
              </a:rPr>
              <a:t>cap_sms_notify_counter		68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596153" y="3256601"/>
            <a:ext cx="344692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2, Tariff prefix</a:t>
            </a:r>
            <a:endParaRPr lang="en-US" altLang="zh-CN" sz="1600" dirty="0"/>
          </a:p>
          <a:p>
            <a:r>
              <a:rPr lang="en-US" altLang="zh-CN" sz="1600" dirty="0"/>
              <a:t>     </a:t>
            </a:r>
            <a:r>
              <a:rPr lang="en-US" altLang="zh-CN" sz="1400" dirty="0"/>
              <a:t>Bundle flag: Disable/Enable</a:t>
            </a:r>
            <a:endParaRPr lang="en-US" altLang="zh-CN" sz="1400" dirty="0"/>
          </a:p>
        </p:txBody>
      </p:sp>
      <p:sp>
        <p:nvSpPr>
          <p:cNvPr id="38" name="文本框 37"/>
          <p:cNvSpPr txBox="1"/>
          <p:nvPr/>
        </p:nvSpPr>
        <p:spPr>
          <a:xfrm>
            <a:off x="596153" y="1195568"/>
            <a:ext cx="344692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1, User</a:t>
            </a:r>
            <a:r>
              <a:rPr lang="zh-CN" altLang="en-US" sz="1600" dirty="0"/>
              <a:t> </a:t>
            </a:r>
            <a:r>
              <a:rPr lang="en-US" altLang="zh-CN" sz="1600" dirty="0"/>
              <a:t>profile</a:t>
            </a:r>
            <a:endParaRPr lang="en-US" altLang="zh-CN" sz="1600" dirty="0"/>
          </a:p>
        </p:txBody>
      </p:sp>
      <p:sp>
        <p:nvSpPr>
          <p:cNvPr id="39" name="文本框 38"/>
          <p:cNvSpPr txBox="1"/>
          <p:nvPr/>
        </p:nvSpPr>
        <p:spPr>
          <a:xfrm>
            <a:off x="596153" y="3841832"/>
            <a:ext cx="4701989" cy="9848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3, Configuration-&gt;OCS</a:t>
            </a:r>
            <a:endParaRPr lang="en-US" altLang="zh-CN" sz="1600" dirty="0"/>
          </a:p>
          <a:p>
            <a:r>
              <a:rPr lang="en-US" altLang="zh-CN" sz="1400" dirty="0"/>
              <a:t>     Tariff Subscription-&gt;Charge by: user profile/location</a:t>
            </a:r>
            <a:endParaRPr lang="en-US" altLang="zh-CN" sz="1400" dirty="0"/>
          </a:p>
          <a:p>
            <a:r>
              <a:rPr lang="en-US" altLang="zh-CN" sz="1400" dirty="0"/>
              <a:t>     Cap Bundle Control: Cap/Bundle</a:t>
            </a:r>
            <a:endParaRPr lang="en-US" altLang="zh-CN" sz="1400" dirty="0"/>
          </a:p>
          <a:p>
            <a:r>
              <a:rPr lang="en-US" altLang="zh-CN" sz="1400" dirty="0"/>
              <a:t>     Cap call plan:</a:t>
            </a:r>
            <a:r>
              <a:rPr lang="zh-CN" altLang="en-US" sz="1400" dirty="0"/>
              <a:t> </a:t>
            </a:r>
            <a:r>
              <a:rPr lang="en-US" altLang="zh-CN" sz="1400" dirty="0"/>
              <a:t>Threshold</a:t>
            </a:r>
            <a:r>
              <a:rPr lang="zh-CN" altLang="en-US" sz="1400" dirty="0"/>
              <a:t> </a:t>
            </a:r>
            <a:r>
              <a:rPr lang="en-US" altLang="zh-CN" sz="1400" dirty="0"/>
              <a:t>-&gt;</a:t>
            </a:r>
            <a:r>
              <a:rPr lang="zh-CN" altLang="en-US" sz="1400" dirty="0"/>
              <a:t> </a:t>
            </a:r>
            <a:r>
              <a:rPr lang="en-US" altLang="zh-CN" sz="1400" dirty="0"/>
              <a:t>Tariff</a:t>
            </a:r>
            <a:r>
              <a:rPr lang="zh-CN" altLang="en-US" sz="1400" dirty="0"/>
              <a:t> </a:t>
            </a:r>
            <a:r>
              <a:rPr lang="en-US" altLang="zh-CN" sz="1400" dirty="0"/>
              <a:t>id</a:t>
            </a:r>
            <a:r>
              <a:rPr lang="zh-CN" altLang="en-US" sz="1400" dirty="0"/>
              <a:t> </a:t>
            </a:r>
            <a:r>
              <a:rPr lang="en-US" altLang="zh-CN" sz="1400" dirty="0"/>
              <a:t>mapping</a:t>
            </a:r>
            <a:endParaRPr lang="en-US" altLang="zh-CN" sz="1400" dirty="0"/>
          </a:p>
        </p:txBody>
      </p:sp>
      <p:sp>
        <p:nvSpPr>
          <p:cNvPr id="43" name="文本框 42"/>
          <p:cNvSpPr txBox="1"/>
          <p:nvPr/>
        </p:nvSpPr>
        <p:spPr>
          <a:xfrm>
            <a:off x="596152" y="4826739"/>
            <a:ext cx="5329519" cy="14465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4, Bundle control flow</a:t>
            </a:r>
            <a:endParaRPr lang="en-US" altLang="zh-CN" sz="1600" dirty="0"/>
          </a:p>
          <a:p>
            <a:r>
              <a:rPr lang="en-US" altLang="zh-CN" sz="1600" dirty="0"/>
              <a:t>     a</a:t>
            </a:r>
            <a:r>
              <a:rPr lang="en-US" altLang="zh-CN" sz="1400" dirty="0"/>
              <a:t>. Mo call/SMS/data service billing requirement is received by OCS</a:t>
            </a:r>
            <a:endParaRPr lang="en-US" altLang="zh-CN" sz="1400" dirty="0"/>
          </a:p>
          <a:p>
            <a:r>
              <a:rPr lang="en-US" altLang="zh-CN" sz="1400" dirty="0"/>
              <a:t>      b. COS is chosen with configuration then tariff id is determined</a:t>
            </a:r>
            <a:endParaRPr lang="en-US" altLang="zh-CN" sz="1400" dirty="0"/>
          </a:p>
          <a:p>
            <a:r>
              <a:rPr lang="en-US" altLang="zh-CN" sz="1400" dirty="0"/>
              <a:t>      c. Bundle flag is configured in tariff-prefix, so if the call is bundle enabled then the consumed value will be subtracted from user profile bundle values. </a:t>
            </a:r>
            <a:endParaRPr lang="en-US" altLang="zh-CN" sz="1400" dirty="0"/>
          </a:p>
        </p:txBody>
      </p:sp>
      <p:sp>
        <p:nvSpPr>
          <p:cNvPr id="45" name="文本框 44"/>
          <p:cNvSpPr txBox="1"/>
          <p:nvPr/>
        </p:nvSpPr>
        <p:spPr>
          <a:xfrm>
            <a:off x="7781364" y="3086562"/>
            <a:ext cx="3648636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b="1" dirty="0">
                <a:solidFill>
                  <a:srgbClr val="FF0000"/>
                </a:solidFill>
              </a:rPr>
              <a:t>5, Issues and new requirements</a:t>
            </a:r>
            <a:endParaRPr lang="en-US" altLang="zh-CN" sz="1800" b="1" dirty="0">
              <a:solidFill>
                <a:srgbClr val="FF0000"/>
              </a:solidFill>
            </a:endParaRPr>
          </a:p>
          <a:p>
            <a:endParaRPr lang="en-US" altLang="zh-CN" sz="1800" b="1" dirty="0">
              <a:solidFill>
                <a:srgbClr val="FF0000"/>
              </a:solidFill>
            </a:endParaRPr>
          </a:p>
          <a:p>
            <a:r>
              <a:rPr lang="en-US" altLang="zh-CN" sz="1800" dirty="0">
                <a:solidFill>
                  <a:srgbClr val="FF0000"/>
                </a:solidFill>
              </a:rPr>
              <a:t>For now bundle can only be used for local services (only one type of counters)</a:t>
            </a:r>
            <a:endParaRPr lang="en-US" altLang="zh-CN" sz="1800" dirty="0">
              <a:solidFill>
                <a:srgbClr val="FF0000"/>
              </a:solidFill>
            </a:endParaRPr>
          </a:p>
          <a:p>
            <a:endParaRPr lang="en-US" altLang="zh-CN" dirty="0">
              <a:solidFill>
                <a:srgbClr val="FF0000"/>
              </a:solidFill>
            </a:endParaRPr>
          </a:p>
          <a:p>
            <a:r>
              <a:rPr lang="en-US" altLang="zh-CN" sz="1800" dirty="0">
                <a:solidFill>
                  <a:srgbClr val="FF0000"/>
                </a:solidFill>
              </a:rPr>
              <a:t>Need to support roaming bundle services also for Data/Voice/SMS.</a:t>
            </a:r>
            <a:endParaRPr lang="en-US" altLang="zh-CN" sz="1800" dirty="0">
              <a:solidFill>
                <a:srgbClr val="FF0000"/>
              </a:solidFill>
            </a:endParaRPr>
          </a:p>
        </p:txBody>
      </p:sp>
      <p:pic>
        <p:nvPicPr>
          <p:cNvPr id="1025" name="DefaultOcx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71600" cy="252413"/>
          </a:xfrm>
          <a:prstGeom prst="rect">
            <a:avLst/>
          </a:prstGeom>
        </p:spPr>
      </p:pic>
      <p:pic>
        <p:nvPicPr>
          <p:cNvPr id="1026" name="HTMLText1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065213" cy="228600"/>
          </a:xfrm>
          <a:prstGeom prst="rect">
            <a:avLst/>
          </a:prstGeom>
        </p:spPr>
      </p:pic>
      <p:pic>
        <p:nvPicPr>
          <p:cNvPr id="1027" name="HTMLCheckbox1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71600" cy="252413"/>
          </a:xfrm>
          <a:prstGeom prst="rect">
            <a:avLst/>
          </a:prstGeom>
        </p:spPr>
      </p:pic>
      <p:pic>
        <p:nvPicPr>
          <p:cNvPr id="1028" name="HTMLText2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1065213" cy="228600"/>
          </a:xfrm>
          <a:prstGeom prst="rect">
            <a:avLst/>
          </a:prstGeom>
        </p:spPr>
      </p:pic>
      <p:pic>
        <p:nvPicPr>
          <p:cNvPr id="1029" name="HTMLCheckbox2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71600" cy="252413"/>
          </a:xfrm>
          <a:prstGeom prst="rect">
            <a:avLst/>
          </a:prstGeom>
        </p:spPr>
      </p:pic>
      <p:pic>
        <p:nvPicPr>
          <p:cNvPr id="1030" name="HTMLText3"/>
          <p:cNvPicPr/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065213" cy="228600"/>
          </a:xfrm>
          <a:prstGeom prst="rect">
            <a:avLst/>
          </a:prstGeom>
        </p:spPr>
      </p:pic>
      <p:pic>
        <p:nvPicPr>
          <p:cNvPr id="1031" name="HTMLCheckbox3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71600" cy="252413"/>
          </a:xfrm>
          <a:prstGeom prst="rect">
            <a:avLst/>
          </a:prstGeom>
        </p:spPr>
      </p:pic>
      <p:pic>
        <p:nvPicPr>
          <p:cNvPr id="1032" name="HTMLText4"/>
          <p:cNvPicPr/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065213" cy="228600"/>
          </a:xfrm>
          <a:prstGeom prst="rect">
            <a:avLst/>
          </a:prstGeom>
        </p:spPr>
      </p:pic>
      <p:pic>
        <p:nvPicPr>
          <p:cNvPr id="1033" name="HTMLCheckbox4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71600" cy="252413"/>
          </a:xfrm>
          <a:prstGeom prst="rect">
            <a:avLst/>
          </a:prstGeom>
        </p:spPr>
      </p:pic>
      <p:pic>
        <p:nvPicPr>
          <p:cNvPr id="1034" name="HTMLText5"/>
          <p:cNvPicPr/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1430338" cy="228600"/>
          </a:xfrm>
          <a:prstGeom prst="rect">
            <a:avLst/>
          </a:prstGeom>
        </p:spPr>
      </p:pic>
      <p:pic>
        <p:nvPicPr>
          <p:cNvPr id="1035" name="HTMLCheckbox5"/>
          <p:cNvPicPr/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371600" cy="252413"/>
          </a:xfrm>
          <a:prstGeom prst="rect">
            <a:avLst/>
          </a:prstGeom>
        </p:spPr>
      </p:pic>
      <p:pic>
        <p:nvPicPr>
          <p:cNvPr id="1036" name="HTMLText6"/>
          <p:cNvPicPr/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" cy="2286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0" y="0"/>
            <a:ext cx="3146612" cy="618565"/>
          </a:xfrm>
        </p:spPr>
        <p:txBody>
          <a:bodyPr>
            <a:normAutofit/>
          </a:bodyPr>
          <a:lstStyle/>
          <a:p>
            <a:pPr algn="l"/>
            <a:r>
              <a:rPr lang="en-US" altLang="zh-CN" sz="3200" b="1" dirty="0"/>
              <a:t>Solution</a:t>
            </a:r>
            <a:endParaRPr lang="zh-CN" altLang="en-US" sz="3200" b="1" dirty="0"/>
          </a:p>
        </p:txBody>
      </p:sp>
      <p:sp>
        <p:nvSpPr>
          <p:cNvPr id="3" name="文本框 2"/>
          <p:cNvSpPr txBox="1"/>
          <p:nvPr/>
        </p:nvSpPr>
        <p:spPr>
          <a:xfrm>
            <a:off x="532605" y="789420"/>
            <a:ext cx="9696123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>
                <a:latin typeface="+mn-lt"/>
              </a:rPr>
              <a:t>Following are enhancement to support Roaming Bundle Service.</a:t>
            </a:r>
            <a:endParaRPr lang="en-US" altLang="zh-CN" sz="1600" dirty="0">
              <a:latin typeface="+mn-lt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96153" y="3136613"/>
            <a:ext cx="465716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2, Tariff prefix: add new choice for “Bundle flag”</a:t>
            </a:r>
            <a:endParaRPr lang="en-US" altLang="zh-CN" sz="1600" dirty="0"/>
          </a:p>
          <a:p>
            <a:r>
              <a:rPr lang="en-US" altLang="zh-CN" sz="1600" dirty="0"/>
              <a:t>     </a:t>
            </a:r>
            <a:r>
              <a:rPr lang="en-US" altLang="zh-CN" sz="1400" dirty="0"/>
              <a:t>Bundle flag: Disable/Local Bundle/Roaming Bundle</a:t>
            </a:r>
            <a:endParaRPr lang="en-US" altLang="zh-CN" sz="1400" dirty="0"/>
          </a:p>
        </p:txBody>
      </p:sp>
      <p:sp>
        <p:nvSpPr>
          <p:cNvPr id="5" name="文本框 4"/>
          <p:cNvSpPr txBox="1"/>
          <p:nvPr/>
        </p:nvSpPr>
        <p:spPr>
          <a:xfrm>
            <a:off x="596153" y="1195568"/>
            <a:ext cx="8341659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1600" dirty="0"/>
              <a:t>1, User</a:t>
            </a:r>
            <a:r>
              <a:rPr lang="zh-CN" altLang="en-US" sz="1600" dirty="0"/>
              <a:t> </a:t>
            </a:r>
            <a:r>
              <a:rPr lang="en-US" altLang="zh-CN" sz="1600" dirty="0"/>
              <a:t>profile: add new counters for roaming bundle (EMS GUI supports these values also)</a:t>
            </a:r>
            <a:endParaRPr lang="en-US" altLang="zh-CN" sz="1600" dirty="0"/>
          </a:p>
        </p:txBody>
      </p:sp>
      <p:sp>
        <p:nvSpPr>
          <p:cNvPr id="6" name="文本框 5"/>
          <p:cNvSpPr txBox="1"/>
          <p:nvPr/>
        </p:nvSpPr>
        <p:spPr>
          <a:xfrm>
            <a:off x="851647" y="1544760"/>
            <a:ext cx="4975412" cy="1383665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1400" dirty="0"/>
              <a:t>6</a:t>
            </a:r>
            <a:r>
              <a:rPr lang="en-US" altLang="zh-CN" sz="1400" dirty="0"/>
              <a:t>7</a:t>
            </a:r>
            <a:r>
              <a:rPr lang="zh-CN" altLang="en-US" sz="1400" dirty="0"/>
              <a:t>	 </a:t>
            </a:r>
            <a:r>
              <a:rPr lang="en-US" altLang="zh-CN" sz="1400" dirty="0"/>
              <a:t>Roaming </a:t>
            </a:r>
            <a:r>
              <a:rPr lang="zh-CN" altLang="en-US" sz="1400" dirty="0"/>
              <a:t>Bundle Plan Data(KB)	</a:t>
            </a:r>
            <a:r>
              <a:rPr lang="en-US" altLang="zh-CN" sz="1400" dirty="0">
                <a:solidFill>
                  <a:srgbClr val="FF0000"/>
                </a:solidFill>
              </a:rPr>
              <a:t>69</a:t>
            </a:r>
            <a:endParaRPr lang="zh-CN" altLang="en-US" sz="1400" dirty="0"/>
          </a:p>
          <a:p>
            <a:r>
              <a:rPr lang="zh-CN" altLang="en-US" sz="1400" dirty="0"/>
              <a:t>6</a:t>
            </a:r>
            <a:r>
              <a:rPr lang="en-US" altLang="zh-CN" sz="1400" dirty="0"/>
              <a:t>8</a:t>
            </a:r>
            <a:r>
              <a:rPr lang="zh-CN" altLang="en-US" sz="1400" dirty="0"/>
              <a:t>	</a:t>
            </a:r>
            <a:r>
              <a:rPr lang="en-US" altLang="zh-CN" sz="1400" dirty="0"/>
              <a:t> Roaming </a:t>
            </a:r>
            <a:r>
              <a:rPr lang="zh-CN" altLang="en-US" sz="1400" dirty="0"/>
              <a:t>Bundle Plan MO Voice(M)	</a:t>
            </a:r>
            <a:r>
              <a:rPr lang="en-US" altLang="zh-CN" sz="1400" dirty="0">
                <a:solidFill>
                  <a:srgbClr val="FF0000"/>
                </a:solidFill>
              </a:rPr>
              <a:t>70</a:t>
            </a:r>
            <a:endParaRPr lang="zh-CN" altLang="en-US" sz="1400" dirty="0"/>
          </a:p>
          <a:p>
            <a:r>
              <a:rPr lang="zh-CN" altLang="en-US" sz="1400" dirty="0"/>
              <a:t>6</a:t>
            </a:r>
            <a:r>
              <a:rPr lang="en-US" altLang="zh-CN" sz="1400" dirty="0"/>
              <a:t>9</a:t>
            </a:r>
            <a:r>
              <a:rPr lang="zh-CN" altLang="en-US" sz="1400" dirty="0"/>
              <a:t>	</a:t>
            </a:r>
            <a:r>
              <a:rPr lang="en-US" altLang="zh-CN" sz="1400" dirty="0"/>
              <a:t> Roaming </a:t>
            </a:r>
            <a:r>
              <a:rPr lang="zh-CN" altLang="en-US" sz="1400" dirty="0"/>
              <a:t>Bundle Plan MT Voice(M)	</a:t>
            </a:r>
            <a:r>
              <a:rPr lang="en-US" altLang="zh-CN" sz="1400" dirty="0">
                <a:solidFill>
                  <a:srgbClr val="FF0000"/>
                </a:solidFill>
              </a:rPr>
              <a:t>71</a:t>
            </a:r>
            <a:r>
              <a:rPr lang="zh-CN" altLang="en-US" sz="1400" dirty="0"/>
              <a:t>	</a:t>
            </a:r>
            <a:endParaRPr lang="zh-CN" altLang="en-US" sz="1400" dirty="0"/>
          </a:p>
          <a:p>
            <a:r>
              <a:rPr lang="en-US" altLang="zh-CN" sz="1400" dirty="0"/>
              <a:t>70</a:t>
            </a:r>
            <a:r>
              <a:rPr lang="zh-CN" altLang="en-US" sz="1400" dirty="0"/>
              <a:t>	</a:t>
            </a:r>
            <a:r>
              <a:rPr lang="en-US" altLang="zh-CN" sz="1400" dirty="0"/>
              <a:t> Roaming </a:t>
            </a:r>
            <a:r>
              <a:rPr lang="zh-CN" altLang="en-US" sz="1400" dirty="0"/>
              <a:t>Bundle Plan SMS	</a:t>
            </a:r>
            <a:r>
              <a:rPr lang="en-US" altLang="zh-CN" sz="1400" dirty="0">
                <a:solidFill>
                  <a:srgbClr val="FF0000"/>
                </a:solidFill>
              </a:rPr>
              <a:t>72</a:t>
            </a:r>
            <a:r>
              <a:rPr lang="zh-CN" altLang="en-US" sz="1400" dirty="0"/>
              <a:t>	</a:t>
            </a:r>
            <a:endParaRPr lang="zh-CN" altLang="en-US" sz="1400" dirty="0"/>
          </a:p>
          <a:p>
            <a:r>
              <a:rPr lang="en-US" altLang="zh-CN" sz="1400" dirty="0"/>
              <a:t>71</a:t>
            </a:r>
            <a:r>
              <a:rPr lang="zh-CN" altLang="en-US" sz="1400" dirty="0"/>
              <a:t>	</a:t>
            </a:r>
            <a:r>
              <a:rPr lang="en-US" altLang="zh-CN" sz="1400" dirty="0"/>
              <a:t> Roaming </a:t>
            </a:r>
            <a:r>
              <a:rPr lang="zh-CN" altLang="en-US" sz="1400" dirty="0"/>
              <a:t>Bundle Expiry Date	</a:t>
            </a:r>
            <a:r>
              <a:rPr lang="en-US" altLang="zh-CN" sz="1400" dirty="0">
                <a:solidFill>
                  <a:srgbClr val="FF0000"/>
                </a:solidFill>
              </a:rPr>
              <a:t>73</a:t>
            </a:r>
            <a:r>
              <a:rPr lang="zh-CN" altLang="en-US" sz="1400" dirty="0"/>
              <a:t>	</a:t>
            </a:r>
            <a:endParaRPr lang="zh-CN" altLang="en-US" sz="1400" dirty="0"/>
          </a:p>
          <a:p>
            <a:r>
              <a:rPr lang="en-US" altLang="zh-CN" sz="1400" dirty="0"/>
              <a:t>72</a:t>
            </a:r>
            <a:r>
              <a:rPr lang="zh-CN" altLang="en-US" sz="1400" dirty="0"/>
              <a:t>	</a:t>
            </a:r>
            <a:r>
              <a:rPr lang="en-US" altLang="zh-CN" sz="1400" dirty="0"/>
              <a:t> Roaming </a:t>
            </a:r>
            <a:r>
              <a:rPr lang="zh-CN" altLang="en-US" sz="1400" dirty="0"/>
              <a:t>Bundle Warning Flag</a:t>
            </a:r>
            <a:r>
              <a:rPr lang="en-US" altLang="zh-CN" sz="1400" dirty="0"/>
              <a:t>	</a:t>
            </a:r>
            <a:r>
              <a:rPr lang="en-US" altLang="zh-CN" sz="1400" dirty="0">
                <a:solidFill>
                  <a:srgbClr val="FF0000"/>
                </a:solidFill>
              </a:rPr>
              <a:t>74</a:t>
            </a:r>
            <a:endParaRPr lang="en-US" altLang="zh-CN" sz="1400" dirty="0">
              <a:solidFill>
                <a:srgbClr val="FF0000"/>
              </a:solidFill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96152" y="3928246"/>
            <a:ext cx="6925235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600" dirty="0"/>
              <a:t>3, New parameters of SMCLI command for VAS modifying bundle counters:</a:t>
            </a:r>
            <a:endParaRPr lang="en-US" altLang="zh-CN" sz="1600" dirty="0"/>
          </a:p>
          <a:p>
            <a:r>
              <a:rPr lang="da-DK" altLang="zh-CN" sz="1600" dirty="0"/>
              <a:t>-roam_bundle_data 0 </a:t>
            </a:r>
            <a:endParaRPr lang="da-DK" altLang="zh-CN" sz="1600" dirty="0"/>
          </a:p>
          <a:p>
            <a:r>
              <a:rPr lang="da-DK" altLang="zh-CN" sz="1600" dirty="0"/>
              <a:t>-roam_ bundle_mov 0 </a:t>
            </a:r>
            <a:endParaRPr lang="da-DK" altLang="zh-CN" sz="1600" dirty="0"/>
          </a:p>
          <a:p>
            <a:r>
              <a:rPr lang="da-DK" altLang="zh-CN" sz="1600" dirty="0"/>
              <a:t>-roam_ bundle_mtv 0 </a:t>
            </a:r>
            <a:endParaRPr lang="da-DK" altLang="zh-CN" sz="1600" dirty="0"/>
          </a:p>
          <a:p>
            <a:r>
              <a:rPr lang="da-DK" altLang="zh-CN" sz="1600" dirty="0"/>
              <a:t>-roam_ bundle_sms 0 </a:t>
            </a:r>
            <a:endParaRPr lang="da-DK" altLang="zh-CN" sz="1600" dirty="0"/>
          </a:p>
          <a:p>
            <a:r>
              <a:rPr lang="da-DK" altLang="zh-CN" sz="1600" dirty="0"/>
              <a:t>-roam_ bundle_validity 19700101090000 </a:t>
            </a:r>
            <a:endParaRPr lang="da-DK" altLang="zh-CN" sz="1600" dirty="0"/>
          </a:p>
          <a:p>
            <a:r>
              <a:rPr lang="da-DK" altLang="zh-CN" sz="1600" dirty="0"/>
              <a:t>-roam_ bundle_warning_flag 0</a:t>
            </a:r>
            <a:endParaRPr lang="en-US" altLang="zh-CN" sz="1600" dirty="0"/>
          </a:p>
        </p:txBody>
      </p:sp>
      <p:sp>
        <p:nvSpPr>
          <p:cNvPr id="10" name="文本框 9"/>
          <p:cNvSpPr txBox="1"/>
          <p:nvPr/>
        </p:nvSpPr>
        <p:spPr>
          <a:xfrm>
            <a:off x="7111253" y="3075057"/>
            <a:ext cx="4657165" cy="25853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1800" dirty="0">
                <a:solidFill>
                  <a:srgbClr val="FF0000"/>
                </a:solidFill>
              </a:rPr>
              <a:t>3, Call flow is not changed, when tariff is applied for the service:</a:t>
            </a:r>
            <a:endParaRPr lang="en-US" altLang="zh-CN" sz="1800" dirty="0">
              <a:solidFill>
                <a:srgbClr val="FF0000"/>
              </a:solidFill>
            </a:endParaRPr>
          </a:p>
          <a:p>
            <a:pPr marL="342900" indent="-342900">
              <a:buAutoNum type="alphaLcPeriod"/>
            </a:pPr>
            <a:r>
              <a:rPr lang="en-US" altLang="zh-CN" sz="1800" dirty="0">
                <a:solidFill>
                  <a:srgbClr val="FF0000"/>
                </a:solidFill>
              </a:rPr>
              <a:t>if </a:t>
            </a:r>
            <a:r>
              <a:rPr lang="en-US" altLang="zh-CN" dirty="0">
                <a:solidFill>
                  <a:srgbClr val="FF0000"/>
                </a:solidFill>
              </a:rPr>
              <a:t>bundle disable then perform normal billing</a:t>
            </a:r>
            <a:endParaRPr lang="en-US" altLang="zh-CN" dirty="0">
              <a:solidFill>
                <a:srgbClr val="FF0000"/>
              </a:solidFill>
            </a:endParaRPr>
          </a:p>
          <a:p>
            <a:pPr marL="342900" indent="-342900">
              <a:buAutoNum type="alphaLcPeriod"/>
            </a:pPr>
            <a:r>
              <a:rPr lang="en-US" altLang="zh-CN" dirty="0">
                <a:solidFill>
                  <a:srgbClr val="FF0000"/>
                </a:solidFill>
              </a:rPr>
              <a:t>if it’s Local Bundle then consumed volume will be subtracted from local bundle counter</a:t>
            </a:r>
            <a:endParaRPr lang="en-US" altLang="zh-CN" dirty="0">
              <a:solidFill>
                <a:srgbClr val="FF0000"/>
              </a:solidFill>
            </a:endParaRPr>
          </a:p>
          <a:p>
            <a:pPr marL="342900" indent="-342900">
              <a:buAutoNum type="alphaLcPeriod"/>
            </a:pPr>
            <a:r>
              <a:rPr lang="en-US" altLang="zh-CN" sz="1800" dirty="0">
                <a:solidFill>
                  <a:srgbClr val="FF0000"/>
                </a:solidFill>
              </a:rPr>
              <a:t>If </a:t>
            </a:r>
            <a:r>
              <a:rPr lang="en-US" altLang="zh-CN" dirty="0">
                <a:solidFill>
                  <a:srgbClr val="FF0000"/>
                </a:solidFill>
              </a:rPr>
              <a:t>it’s Roaming Bundle then consumed volume will be subtracted from roaming bundle counter</a:t>
            </a:r>
            <a:endParaRPr lang="en-US" altLang="zh-CN" sz="18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p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p>
            <a:r>
              <a:rPr lang="zh-CN" altLang="en-US"/>
              <a:t>cos--&gt;chargeBy(cos, cgi)</a:t>
            </a:r>
            <a:endParaRPr lang="zh-CN" altLang="en-US"/>
          </a:p>
          <a:p>
            <a:r>
              <a:rPr lang="zh-CN" altLang="en-US"/>
              <a:t>1)cgi: plmn&amp;lac&amp;cell--&gt;Basic Tariff Zone(&gt;0)--&gt;ID; (&lt;0)--&gt;cos-&gt;ID;</a:t>
            </a:r>
            <a:endParaRPr lang="zh-CN" altLang="en-US"/>
          </a:p>
          <a:p>
            <a:r>
              <a:rPr lang="zh-CN" altLang="en-US"/>
              <a:t>2)cos: </a:t>
            </a:r>
            <a:endParaRPr lang="zh-CN" altLang="en-US"/>
          </a:p>
          <a:p>
            <a:r>
              <a:rPr lang="zh-CN" altLang="en-US"/>
              <a:t>a)plmn&amp;lac&amp;cell--&gt;Basic Tariff Zone(&gt;0): roaming(Basic Tariff Zone-&gt;ID); else cos-&gt;ID;</a:t>
            </a:r>
            <a:endParaRPr lang="zh-CN" altLang="en-US"/>
          </a:p>
          <a:p>
            <a:r>
              <a:rPr lang="zh-CN" altLang="en-US"/>
              <a:t>b)plmn&amp;lac&amp;cell--&gt;Basic Tariff Zone&lt;0,cos-&gt;ID.</a:t>
            </a:r>
            <a:endParaRPr lang="zh-CN" alt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微软雅黑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2222</Words>
  <Application>WPS 演示</Application>
  <PresentationFormat>宽屏</PresentationFormat>
  <Paragraphs>70</Paragraphs>
  <Slides>4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</vt:i4>
      </vt:variant>
    </vt:vector>
  </HeadingPairs>
  <TitlesOfParts>
    <vt:vector size="11" baseType="lpstr">
      <vt:lpstr>Arial</vt:lpstr>
      <vt:lpstr>宋体</vt:lpstr>
      <vt:lpstr>Wingdings</vt:lpstr>
      <vt:lpstr>Calibri</vt:lpstr>
      <vt:lpstr>微软雅黑</vt:lpstr>
      <vt:lpstr>Arial Unicode MS</vt:lpstr>
      <vt:lpstr>WPS</vt:lpstr>
      <vt:lpstr>Bundle for Roaming</vt:lpstr>
      <vt:lpstr>Requirements</vt:lpstr>
      <vt:lpstr>Solution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Bundle for Roaming</dc:title>
  <dc:creator>Pierre Liang</dc:creator>
  <cp:lastModifiedBy>zjdsx</cp:lastModifiedBy>
  <cp:revision>28</cp:revision>
  <dcterms:created xsi:type="dcterms:W3CDTF">2023-08-09T12:44:00Z</dcterms:created>
  <dcterms:modified xsi:type="dcterms:W3CDTF">2025-02-12T01:51:23Z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3B0086CAF875411CACBDA13AB9801EF4_13</vt:lpwstr>
  </property>
  <property fmtid="{D5CDD505-2E9C-101B-9397-08002B2CF9AE}" pid="3" name="KSOProductBuildVer">
    <vt:lpwstr>2052-...</vt:lpwstr>
  </property>
</Properties>
</file>