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4" r:id="rId1"/>
  </p:sldMasterIdLst>
  <p:notesMasterIdLst>
    <p:notesMasterId r:id="rId25"/>
  </p:notesMasterIdLst>
  <p:sldIdLst>
    <p:sldId id="517" r:id="rId2"/>
    <p:sldId id="481" r:id="rId3"/>
    <p:sldId id="456" r:id="rId4"/>
    <p:sldId id="482" r:id="rId5"/>
    <p:sldId id="465" r:id="rId6"/>
    <p:sldId id="483" r:id="rId7"/>
    <p:sldId id="319" r:id="rId8"/>
    <p:sldId id="461" r:id="rId9"/>
    <p:sldId id="513" r:id="rId10"/>
    <p:sldId id="515" r:id="rId11"/>
    <p:sldId id="512" r:id="rId12"/>
    <p:sldId id="514" r:id="rId13"/>
    <p:sldId id="459" r:id="rId14"/>
    <p:sldId id="479" r:id="rId15"/>
    <p:sldId id="480" r:id="rId16"/>
    <p:sldId id="509" r:id="rId17"/>
    <p:sldId id="506" r:id="rId18"/>
    <p:sldId id="507" r:id="rId19"/>
    <p:sldId id="504" r:id="rId20"/>
    <p:sldId id="508" r:id="rId21"/>
    <p:sldId id="505" r:id="rId22"/>
    <p:sldId id="503" r:id="rId23"/>
    <p:sldId id="502" r:id="rId24"/>
  </p:sldIdLst>
  <p:sldSz cx="9144000" cy="6858000" type="screen4x3"/>
  <p:notesSz cx="7099300" cy="10234613"/>
  <p:defaultTextStyle>
    <a:defPPr>
      <a:defRPr lang="en-US"/>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903">
          <p15:clr>
            <a:srgbClr val="A4A3A4"/>
          </p15:clr>
        </p15:guide>
        <p15:guide id="2" pos="1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99"/>
    <a:srgbClr val="FFCC66"/>
    <a:srgbClr val="FFFF66"/>
    <a:srgbClr val="FFCC00"/>
    <a:srgbClr val="000000"/>
    <a:srgbClr val="33CCCC"/>
    <a:srgbClr val="97198E"/>
    <a:srgbClr val="FF0000"/>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62" d="100"/>
          <a:sy n="62" d="100"/>
        </p:scale>
        <p:origin x="1400" y="56"/>
      </p:cViewPr>
      <p:guideLst>
        <p:guide orient="horz" pos="903"/>
        <p:guide pos="11"/>
      </p:guideLst>
    </p:cSldViewPr>
  </p:slideViewPr>
  <p:notesTextViewPr>
    <p:cViewPr>
      <p:scale>
        <a:sx n="100" d="100"/>
        <a:sy n="100" d="100"/>
      </p:scale>
      <p:origin x="0" y="0"/>
    </p:cViewPr>
  </p:notesTextViewPr>
  <p:sorterViewPr>
    <p:cViewPr>
      <p:scale>
        <a:sx n="66" d="100"/>
        <a:sy n="66"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4"/>
          <p:cNvSpPr>
            <a:spLocks noGrp="1" noRot="1" noChangeAspect="1"/>
          </p:cNvSpPr>
          <p:nvPr>
            <p:ph type="sldImg"/>
          </p:nvPr>
        </p:nvSpPr>
        <p:spPr>
          <a:xfrm>
            <a:off x="736600" y="384175"/>
            <a:ext cx="5632450" cy="4224338"/>
          </a:xfrm>
          <a:prstGeom prst="rect">
            <a:avLst/>
          </a:prstGeom>
          <a:noFill/>
          <a:ln w="9525">
            <a:noFill/>
          </a:ln>
        </p:spPr>
      </p:sp>
      <p:sp>
        <p:nvSpPr>
          <p:cNvPr id="5123" name="Rectangle 5"/>
          <p:cNvSpPr>
            <a:spLocks noGrp="1"/>
          </p:cNvSpPr>
          <p:nvPr>
            <p:ph type="body" sz="quarter"/>
          </p:nvPr>
        </p:nvSpPr>
        <p:spPr>
          <a:xfrm>
            <a:off x="947738" y="4862513"/>
            <a:ext cx="5203825" cy="4603750"/>
          </a:xfrm>
          <a:prstGeom prst="rect">
            <a:avLst/>
          </a:prstGeom>
          <a:noFill/>
          <a:ln w="9525">
            <a:noFill/>
          </a:ln>
        </p:spPr>
        <p:txBody>
          <a:bodyPr lIns="95793" tIns="47896" rIns="95793" bIns="47896" anchor="ctr"/>
          <a:lstStyle/>
          <a:p>
            <a:pPr lvl="0" indent="0"/>
            <a:r>
              <a:rPr lang="en-US" altLang="x-none" dirty="0"/>
              <a:t>Click to edit Master text styles</a:t>
            </a:r>
          </a:p>
          <a:p>
            <a:pPr lvl="1" indent="0"/>
            <a:r>
              <a:rPr lang="en-US" altLang="x-none" dirty="0"/>
              <a:t>Second level</a:t>
            </a:r>
          </a:p>
          <a:p>
            <a:pPr lvl="2" indent="0"/>
            <a:r>
              <a:rPr lang="en-US" altLang="x-none" dirty="0"/>
              <a:t>Third level</a:t>
            </a:r>
          </a:p>
          <a:p>
            <a:pPr lvl="3" indent="0"/>
            <a:r>
              <a:rPr lang="en-US" altLang="x-none" dirty="0"/>
              <a:t>Fourth level</a:t>
            </a:r>
          </a:p>
          <a:p>
            <a:pPr lvl="4" indent="0"/>
            <a:r>
              <a:rPr lang="en-US" altLang="x-none" dirty="0"/>
              <a:t>Fifth level</a:t>
            </a:r>
          </a:p>
        </p:txBody>
      </p:sp>
      <p:sp>
        <p:nvSpPr>
          <p:cNvPr id="5124" name="Rectangle 8"/>
          <p:cNvSpPr/>
          <p:nvPr/>
        </p:nvSpPr>
        <p:spPr>
          <a:xfrm>
            <a:off x="157163" y="9637713"/>
            <a:ext cx="631825" cy="511175"/>
          </a:xfrm>
          <a:prstGeom prst="rect">
            <a:avLst/>
          </a:prstGeom>
          <a:noFill/>
          <a:ln w="9525">
            <a:noFill/>
          </a:ln>
        </p:spPr>
        <p:txBody>
          <a:bodyPr lIns="95793" tIns="47896" rIns="95793" bIns="47896" anchor="b"/>
          <a:lstStyle/>
          <a:p>
            <a:pPr lvl="0" indent="0" defTabSz="957580">
              <a:lnSpc>
                <a:spcPct val="90000"/>
              </a:lnSpc>
              <a:spcBef>
                <a:spcPct val="50000"/>
              </a:spcBef>
            </a:pPr>
            <a:fld id="{BB962C8B-B14F-4D97-AF65-F5344CB8AC3E}" type="datetime1">
              <a:rPr lang="en-US" altLang="x-none" sz="1000" b="0" dirty="0"/>
              <a:pPr lvl="0" indent="0" defTabSz="957580">
                <a:lnSpc>
                  <a:spcPct val="90000"/>
                </a:lnSpc>
                <a:spcBef>
                  <a:spcPct val="50000"/>
                </a:spcBef>
              </a:pPr>
              <a:t>8/29/2021</a:t>
            </a:fld>
            <a:endParaRPr lang="en-US" altLang="x-none" sz="1000" b="0" dirty="0"/>
          </a:p>
        </p:txBody>
      </p:sp>
      <p:sp>
        <p:nvSpPr>
          <p:cNvPr id="5125" name="Rectangle 9"/>
          <p:cNvSpPr/>
          <p:nvPr/>
        </p:nvSpPr>
        <p:spPr>
          <a:xfrm>
            <a:off x="6073775" y="9637713"/>
            <a:ext cx="868363" cy="511175"/>
          </a:xfrm>
          <a:prstGeom prst="rect">
            <a:avLst/>
          </a:prstGeom>
          <a:noFill/>
          <a:ln w="9525">
            <a:noFill/>
          </a:ln>
        </p:spPr>
        <p:txBody>
          <a:bodyPr lIns="95793" tIns="47896" rIns="95793" bIns="47896" anchor="b"/>
          <a:lstStyle/>
          <a:p>
            <a:pPr lvl="0" indent="0" algn="r" defTabSz="957580">
              <a:lnSpc>
                <a:spcPct val="90000"/>
              </a:lnSpc>
              <a:spcBef>
                <a:spcPct val="50000"/>
              </a:spcBef>
            </a:pPr>
            <a:fld id="{9A0DB2DC-4C9A-4742-B13C-FB6460FD3503}" type="slidenum">
              <a:rPr lang="en-US" altLang="x-none" sz="1000" b="0" dirty="0"/>
              <a:pPr lvl="0" indent="0" algn="r" defTabSz="957580">
                <a:lnSpc>
                  <a:spcPct val="90000"/>
                </a:lnSpc>
                <a:spcBef>
                  <a:spcPct val="50000"/>
                </a:spcBef>
              </a:pPr>
              <a:t>‹#›</a:t>
            </a:fld>
            <a:endParaRPr lang="en-US" altLang="x-none" sz="1000" b="0" dirty="0"/>
          </a:p>
        </p:txBody>
      </p:sp>
    </p:spTree>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1pPr>
    <a:lvl2pPr marL="227330" lvl="1"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2pPr>
    <a:lvl3pPr marL="454025" lvl="2"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3pPr>
    <a:lvl4pPr marL="681355" lvl="3"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4pPr>
    <a:lvl5pPr marL="919480" lvl="4"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TextEdit="1"/>
          </p:cNvSpPr>
          <p:nvPr>
            <p:ph type="sldImg"/>
          </p:nvPr>
        </p:nvSpPr>
        <p:spPr/>
      </p:sp>
      <p:sp>
        <p:nvSpPr>
          <p:cNvPr id="144387" name="Rectangle 3"/>
          <p:cNvSpPr>
            <a:spLocks noGrp="1"/>
          </p:cNvSpPr>
          <p:nvPr>
            <p:ph type="body" idx="1"/>
          </p:nvPr>
        </p:nvSpPr>
        <p:spPr/>
        <p:txBody>
          <a:bodyPr wrap="square" lIns="95793" tIns="47896" rIns="95793" bIns="47896" anchor="t"/>
          <a:lstStyle/>
          <a:p>
            <a:pPr lvl="0"/>
            <a:r>
              <a:rPr lang="en-US" altLang="zh-CN" dirty="0"/>
              <a:t>1</a:t>
            </a:r>
            <a:r>
              <a:rPr lang="zh-CN" altLang="en-US" dirty="0"/>
              <a:t>，各个中心之间的关系？</a:t>
            </a:r>
          </a:p>
          <a:p>
            <a:pPr lvl="0"/>
            <a:r>
              <a:rPr lang="en-US" altLang="zh-CN" dirty="0"/>
              <a:t>2</a:t>
            </a:r>
            <a:r>
              <a:rPr lang="zh-CN" altLang="en-US" dirty="0"/>
              <a:t>，销账如何处理？</a:t>
            </a:r>
          </a:p>
          <a:p>
            <a:pPr lvl="0"/>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p:sp>
      <p:sp>
        <p:nvSpPr>
          <p:cNvPr id="30723" name="备注占位符 2"/>
          <p:cNvSpPr>
            <a:spLocks noGrp="1"/>
          </p:cNvSpPr>
          <p:nvPr>
            <p:ph type="body" idx="1"/>
          </p:nvPr>
        </p:nvSpPr>
        <p:spPr/>
        <p:txBody>
          <a:bodyPr wrap="square" lIns="95793" tIns="47896" rIns="95793" bIns="47896" anchor="t"/>
          <a:lstStyle/>
          <a:p>
            <a:pPr lvl="0"/>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102" name="Rectangle 6"/>
          <p:cNvSpPr>
            <a:spLocks noGrp="1"/>
          </p:cNvSpPr>
          <p:nvPr>
            <p:ph type="body"/>
          </p:nvPr>
        </p:nvSpPr>
        <p:spPr>
          <a:xfrm>
            <a:off x="514350" y="944563"/>
            <a:ext cx="8075613" cy="5014912"/>
          </a:xfrm>
          <a:prstGeom prst="rect">
            <a:avLst/>
          </a:prstGeom>
          <a:noFill/>
          <a:ln w="9525">
            <a:noFill/>
          </a:ln>
        </p:spPr>
        <p:txBody>
          <a:bodyPr anchor="t"/>
          <a:lstStyle/>
          <a:p>
            <a:pPr lvl="0" indent="-292100"/>
            <a:r>
              <a:rPr lang="zh-CN" altLang="en-US" dirty="0"/>
              <a:t>单击此处添加文本</a:t>
            </a:r>
          </a:p>
          <a:p>
            <a:pPr lvl="1" indent="-278130"/>
            <a:r>
              <a:rPr lang="zh-CN" altLang="en-US" dirty="0"/>
              <a:t>第二级</a:t>
            </a:r>
          </a:p>
          <a:p>
            <a:pPr lvl="2" indent="-224155"/>
            <a:r>
              <a:rPr lang="zh-CN" altLang="en-US" dirty="0"/>
              <a:t>第三级	</a:t>
            </a:r>
          </a:p>
          <a:p>
            <a:pPr lvl="3" indent="-228600"/>
            <a:r>
              <a:rPr lang="zh-CN" altLang="en-US" dirty="0"/>
              <a:t>第四级</a:t>
            </a:r>
          </a:p>
          <a:p>
            <a:pPr lvl="4" indent="-228600"/>
            <a:r>
              <a:rPr lang="zh-CN" altLang="en-US" dirty="0"/>
              <a:t>第五级</a:t>
            </a:r>
          </a:p>
        </p:txBody>
      </p:sp>
      <p:sp>
        <p:nvSpPr>
          <p:cNvPr id="4103" name="Rectangle 7"/>
          <p:cNvSpPr>
            <a:spLocks noGrp="1"/>
          </p:cNvSpPr>
          <p:nvPr>
            <p:ph type="title"/>
          </p:nvPr>
        </p:nvSpPr>
        <p:spPr>
          <a:xfrm>
            <a:off x="434975" y="0"/>
            <a:ext cx="5708650" cy="584200"/>
          </a:xfrm>
          <a:prstGeom prst="rect">
            <a:avLst/>
          </a:prstGeom>
          <a:noFill/>
          <a:ln w="9525">
            <a:noFill/>
          </a:ln>
        </p:spPr>
        <p:txBody>
          <a:bodyPr anchor="ctr"/>
          <a:lstStyle/>
          <a:p>
            <a:pPr lvl="0" indent="0"/>
            <a:r>
              <a:rPr lang="zh-CN" altLang="en-US"/>
              <a:t>单击此处添加标题</a:t>
            </a:r>
          </a:p>
        </p:txBody>
      </p:sp>
    </p:spTree>
  </p:cSld>
  <p:clrMap bg1="lt1" tx1="dk1" bg2="lt2" tx2="dk2" accent1="accent1" accent2="accent2" accent3="accent3" accent4="accent4" accent5="accent5" accent6="accent6" hlink="hlink" folHlink="folHlink"/>
  <p:sldLayoutIdLst>
    <p:sldLayoutId id="2147483686" r:id="rId1"/>
    <p:sldLayoutId id="2147483691" r:id="rId2"/>
  </p:sldLayoutIdLst>
  <p:hf sldNum="0" hdr="0" ftr="0" dt="0"/>
  <p:txStyles>
    <p:titleStyle>
      <a:lvl1pPr marL="0" lvl="0" indent="0" algn="l" defTabSz="914400" eaLnBrk="0" fontAlgn="base" latinLnBrk="0" hangingPunct="0">
        <a:lnSpc>
          <a:spcPct val="85000"/>
        </a:lnSpc>
        <a:spcBef>
          <a:spcPct val="0"/>
        </a:spcBef>
        <a:spcAft>
          <a:spcPct val="0"/>
        </a:spcAft>
        <a:buClr>
          <a:srgbClr val="000000"/>
        </a:buClr>
        <a:buNone/>
        <a:defRPr sz="2800" b="0" i="0" u="none" kern="1200" baseline="0">
          <a:solidFill>
            <a:schemeClr val="tx1"/>
          </a:solidFill>
          <a:latin typeface="+mj-lt"/>
          <a:ea typeface="+mj-ea"/>
          <a:cs typeface="+mj-cs"/>
        </a:defRPr>
      </a:lvl1pPr>
    </p:titleStyle>
    <p:bodyStyle>
      <a:lvl1pPr marL="292100" lvl="0" indent="-292100" algn="l" defTabSz="914400" eaLnBrk="0" fontAlgn="base" latinLnBrk="0" hangingPunct="0">
        <a:lnSpc>
          <a:spcPct val="100000"/>
        </a:lnSpc>
        <a:spcBef>
          <a:spcPct val="40000"/>
        </a:spcBef>
        <a:spcAft>
          <a:spcPct val="0"/>
        </a:spcAft>
        <a:buClr>
          <a:srgbClr val="FF9933"/>
        </a:buClr>
        <a:buFont typeface="Arial" panose="020B0604020202020204" pitchFamily="34" charset="0"/>
        <a:buChar char="●"/>
        <a:defRPr sz="2400" b="0" i="0" u="none" kern="1200" baseline="0">
          <a:solidFill>
            <a:srgbClr val="00001A"/>
          </a:solidFill>
          <a:latin typeface="+mn-lt"/>
          <a:ea typeface="+mn-ea"/>
          <a:cs typeface="+mn-cs"/>
        </a:defRPr>
      </a:lvl1pPr>
      <a:lvl2pPr marL="684530" lvl="1" indent="-278130" algn="l" defTabSz="914400" eaLnBrk="0" fontAlgn="base" latinLnBrk="0" hangingPunct="0">
        <a:lnSpc>
          <a:spcPct val="100000"/>
        </a:lnSpc>
        <a:spcBef>
          <a:spcPct val="20000"/>
        </a:spcBef>
        <a:spcAft>
          <a:spcPct val="0"/>
        </a:spcAft>
        <a:buClr>
          <a:srgbClr val="FF9933"/>
        </a:buClr>
        <a:buFont typeface="Arial" panose="020B0604020202020204" pitchFamily="34" charset="0"/>
        <a:buChar char="●"/>
        <a:defRPr sz="2000" b="0" i="0" u="none" kern="1200" baseline="0">
          <a:solidFill>
            <a:srgbClr val="00001A"/>
          </a:solidFill>
          <a:latin typeface="+mn-lt"/>
          <a:ea typeface="+mn-ea"/>
          <a:cs typeface="+mn-cs"/>
        </a:defRPr>
      </a:lvl2pPr>
      <a:lvl3pPr marL="1087755" lvl="2" indent="-224155" algn="l" defTabSz="914400" eaLnBrk="0" fontAlgn="base" latinLnBrk="0" hangingPunct="0">
        <a:lnSpc>
          <a:spcPct val="100000"/>
        </a:lnSpc>
        <a:spcBef>
          <a:spcPct val="20000"/>
        </a:spcBef>
        <a:spcAft>
          <a:spcPct val="0"/>
        </a:spcAft>
        <a:buClr>
          <a:srgbClr val="FF9933"/>
        </a:buClr>
        <a:buFont typeface="Arial" panose="020B0604020202020204" pitchFamily="34" charset="0"/>
        <a:buChar char="●"/>
        <a:defRPr sz="2400" b="0" i="0" u="none" kern="1200" baseline="0">
          <a:solidFill>
            <a:srgbClr val="00001A"/>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lr>
          <a:srgbClr val="FF9933"/>
        </a:buClr>
        <a:buFont typeface="Arial" panose="020B0604020202020204" pitchFamily="34" charset="0"/>
        <a:buChar char="●"/>
        <a:defRPr sz="1600" b="0" i="0" u="none" kern="1200" baseline="0">
          <a:solidFill>
            <a:srgbClr val="00001A"/>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lr>
          <a:srgbClr val="FF9933"/>
        </a:buClr>
        <a:buFont typeface="Arial" panose="020B0604020202020204" pitchFamily="34" charset="0"/>
        <a:buChar char="●"/>
        <a:defRPr sz="1400" b="0" i="0" u="none" kern="1200" baseline="0">
          <a:solidFill>
            <a:srgbClr val="00001A"/>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lr>
          <a:srgbClr val="FF9933"/>
        </a:buClr>
        <a:buFont typeface="Arial" panose="020B0604020202020204" pitchFamily="34" charset="0"/>
        <a:buChar char="●"/>
        <a:defRPr sz="1400" b="0" i="0" u="none" kern="1200" baseline="0">
          <a:solidFill>
            <a:srgbClr val="00001A"/>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lr>
          <a:srgbClr val="FF9933"/>
        </a:buClr>
        <a:buFont typeface="Arial" panose="020B0604020202020204" pitchFamily="34" charset="0"/>
        <a:buChar char="●"/>
        <a:defRPr sz="1400" b="0" i="0" u="none" kern="1200" baseline="0">
          <a:solidFill>
            <a:srgbClr val="00001A"/>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lr>
          <a:srgbClr val="FF9933"/>
        </a:buClr>
        <a:buFont typeface="Arial" panose="020B0604020202020204" pitchFamily="34" charset="0"/>
        <a:buChar char="●"/>
        <a:defRPr sz="1400" b="0" i="0" u="none" kern="1200" baseline="0">
          <a:solidFill>
            <a:srgbClr val="00001A"/>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lr>
          <a:srgbClr val="FF9933"/>
        </a:buClr>
        <a:buFont typeface="Arial" panose="020B0604020202020204" pitchFamily="34" charset="0"/>
        <a:buChar char="●"/>
        <a:defRPr sz="1400" b="0" i="0" u="none" kern="1200" baseline="0">
          <a:solidFill>
            <a:srgbClr val="00001A"/>
          </a:solidFill>
          <a:latin typeface="+mn-lt"/>
          <a:ea typeface="+mn-ea"/>
          <a:cs typeface="+mn-cs"/>
        </a:defRPr>
      </a:lvl9pPr>
    </p:bodyStyle>
    <p:otherStyle>
      <a:lvl1pPr marL="0" lvl="0" indent="0" algn="ctr" defTabSz="914400" eaLnBrk="0" fontAlgn="base" latinLnBrk="0" hangingPunct="0">
        <a:lnSpc>
          <a:spcPct val="100000"/>
        </a:lnSpc>
        <a:spcBef>
          <a:spcPct val="0"/>
        </a:spcBef>
        <a:spcAft>
          <a:spcPct val="0"/>
        </a:spcAft>
        <a:buFont typeface="Arial" panose="020B0604020202020204" pitchFamily="34" charset="0"/>
        <a:buNone/>
        <a:defRPr sz="1800" b="1" i="0" u="none" kern="1200" baseline="0">
          <a:solidFill>
            <a:schemeClr val="tx1"/>
          </a:solidFill>
          <a:latin typeface="+mn-lt"/>
          <a:ea typeface="+mn-ea"/>
          <a:cs typeface="+mn-cs"/>
        </a:defRPr>
      </a:lvl1pPr>
      <a:lvl2pPr marL="457200" lvl="1" indent="0" algn="ctr"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mn-lt"/>
          <a:ea typeface="+mn-ea"/>
          <a:cs typeface="+mn-cs"/>
        </a:defRPr>
      </a:lvl2pPr>
      <a:lvl3pPr marL="914400" lvl="2" indent="0" algn="ctr"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mn-lt"/>
          <a:ea typeface="+mn-ea"/>
          <a:cs typeface="+mn-cs"/>
        </a:defRPr>
      </a:lvl3pPr>
      <a:lvl4pPr marL="1371600" lvl="3" indent="0" algn="ctr"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mn-lt"/>
          <a:ea typeface="+mn-ea"/>
          <a:cs typeface="+mn-cs"/>
        </a:defRPr>
      </a:lvl4pPr>
      <a:lvl5pPr marL="1828800" lvl="4" indent="0" algn="ctr"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mn-lt"/>
          <a:ea typeface="+mn-ea"/>
          <a:cs typeface="+mn-cs"/>
        </a:defRPr>
      </a:lvl5pPr>
      <a:lvl6pPr marL="2286000" lvl="5" indent="0" algn="ctr"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mn-lt"/>
          <a:ea typeface="+mn-ea"/>
          <a:cs typeface="+mn-cs"/>
        </a:defRPr>
      </a:lvl6pPr>
      <a:lvl7pPr marL="2743200" lvl="6" indent="0" algn="ctr"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mn-lt"/>
          <a:ea typeface="+mn-ea"/>
          <a:cs typeface="+mn-cs"/>
        </a:defRPr>
      </a:lvl7pPr>
      <a:lvl8pPr marL="3200400" lvl="7" indent="0" algn="ctr"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mn-lt"/>
          <a:ea typeface="+mn-ea"/>
          <a:cs typeface="+mn-cs"/>
        </a:defRPr>
      </a:lvl8pPr>
      <a:lvl9pPr marL="3657600" lvl="8" indent="0" algn="ctr" defTabSz="914400" eaLnBrk="1" fontAlgn="base" latinLnBrk="0" hangingPunct="1">
        <a:lnSpc>
          <a:spcPct val="100000"/>
        </a:lnSpc>
        <a:spcBef>
          <a:spcPct val="0"/>
        </a:spcBef>
        <a:spcAft>
          <a:spcPct val="0"/>
        </a:spcAft>
        <a:buFont typeface="Arial" panose="020B0604020202020204" pitchFamily="34" charset="0"/>
        <a:buNone/>
        <a:defRPr sz="1800" b="1"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txBox="1">
            <a:spLocks/>
          </p:cNvSpPr>
          <p:nvPr/>
        </p:nvSpPr>
        <p:spPr>
          <a:xfrm>
            <a:off x="1057258" y="1986399"/>
            <a:ext cx="5184576" cy="1212850"/>
          </a:xfrm>
          <a:prstGeom prst="rect">
            <a:avLst/>
          </a:prstGeom>
        </p:spPr>
        <p:txBody>
          <a:bodyPr wrap="square" anchor="ctr">
            <a:normAutofit fontScale="97500" lnSpcReduction="10000"/>
          </a:bodyPr>
          <a:lstStyle>
            <a:lvl1pPr lvl="0">
              <a:defRPr kern="1200"/>
            </a:lvl1pPr>
          </a:lstStyle>
          <a:p>
            <a:pPr marL="0" marR="0" lvl="0" indent="0" algn="l" defTabSz="914400" eaLnBrk="1" fontAlgn="base" latinLnBrk="0" hangingPunct="1">
              <a:lnSpc>
                <a:spcPct val="85000"/>
              </a:lnSpc>
              <a:spcBef>
                <a:spcPct val="0"/>
              </a:spcBef>
              <a:spcAft>
                <a:spcPct val="0"/>
              </a:spcAft>
              <a:buClr>
                <a:srgbClr val="000000"/>
              </a:buClr>
              <a:buSzTx/>
              <a:buFontTx/>
              <a:buNone/>
              <a:tabLst/>
              <a:defRPr/>
            </a:pPr>
            <a:r>
              <a:rPr kumimoji="0" lang="en-US" altLang="zh-CN" sz="4800" b="1" i="0" u="none" strike="noStrike" kern="1200" cap="none" spc="0" normalizeH="0" baseline="0" noProof="0" dirty="0">
                <a:ln>
                  <a:noFill/>
                </a:ln>
                <a:effectLst/>
                <a:uLnTx/>
                <a:uFillTx/>
                <a:latin typeface="+mj-lt"/>
                <a:ea typeface="+mj-ea"/>
                <a:cs typeface="FrankRuehl" pitchFamily="34" charset="-79"/>
              </a:rPr>
              <a:t>CRM Product </a:t>
            </a:r>
            <a:br>
              <a:rPr kumimoji="0" lang="en-US" altLang="zh-CN" sz="4800" b="1" i="0" u="none" strike="noStrike" kern="1200" cap="none" spc="0" normalizeH="0" baseline="0" noProof="0" dirty="0">
                <a:ln>
                  <a:noFill/>
                </a:ln>
                <a:effectLst/>
                <a:uLnTx/>
                <a:uFillTx/>
                <a:latin typeface="+mj-lt"/>
                <a:ea typeface="+mj-ea"/>
                <a:cs typeface="FrankRuehl" pitchFamily="34" charset="-79"/>
              </a:rPr>
            </a:br>
            <a:r>
              <a:rPr kumimoji="0" lang="en-US" altLang="zh-CN" sz="4800" b="1" i="0" u="none" strike="noStrike" kern="1200" cap="none" spc="0" normalizeH="0" baseline="0" noProof="0" dirty="0">
                <a:ln>
                  <a:noFill/>
                </a:ln>
                <a:effectLst/>
                <a:uLnTx/>
                <a:uFillTx/>
                <a:latin typeface="+mj-lt"/>
                <a:ea typeface="+mj-ea"/>
                <a:cs typeface="FrankRuehl" pitchFamily="34" charset="-79"/>
              </a:rPr>
              <a:t>Overview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p:cNvSpPr>
          <p:nvPr/>
        </p:nvSpPr>
        <p:spPr>
          <a:xfrm>
            <a:off x="434975" y="0"/>
            <a:ext cx="5708650" cy="584200"/>
          </a:xfrm>
          <a:prstGeom prst="rect">
            <a:avLst/>
          </a:prstGeom>
          <a:noFill/>
          <a:ln w="9525">
            <a:noFill/>
          </a:ln>
        </p:spPr>
        <p:txBody>
          <a:bodyPr vert="horz" wrap="square" lIns="91440" tIns="45720" rIns="91440" bIns="45720" anchor="ctr"/>
          <a:lstStyle>
            <a:lvl1pPr marL="0" lvl="0" indent="0" algn="l" defTabSz="914400" eaLnBrk="0" fontAlgn="base" latinLnBrk="0" hangingPunct="0">
              <a:lnSpc>
                <a:spcPct val="85000"/>
              </a:lnSpc>
              <a:spcBef>
                <a:spcPct val="0"/>
              </a:spcBef>
              <a:spcAft>
                <a:spcPct val="0"/>
              </a:spcAft>
              <a:buClr>
                <a:srgbClr val="000000"/>
              </a:buClr>
              <a:buNone/>
              <a:defRPr sz="2800" b="0" i="0" u="none" kern="1200" baseline="0">
                <a:solidFill>
                  <a:schemeClr val="tx1"/>
                </a:solidFill>
                <a:latin typeface="+mj-lt"/>
                <a:ea typeface="+mj-ea"/>
                <a:cs typeface="+mj-cs"/>
              </a:defRPr>
            </a:lvl1pPr>
          </a:lstStyle>
          <a:p>
            <a:r>
              <a:rPr lang="en-US" altLang="zh-CN" dirty="0">
                <a:latin typeface="Times New Roman" panose="02020603050405020304" pitchFamily="2" charset="0"/>
              </a:rPr>
              <a:t>Contents</a:t>
            </a:r>
          </a:p>
        </p:txBody>
      </p:sp>
      <p:sp>
        <p:nvSpPr>
          <p:cNvPr id="5819394" name="Rectangle 2"/>
          <p:cNvSpPr/>
          <p:nvPr/>
        </p:nvSpPr>
        <p:spPr>
          <a:xfrm>
            <a:off x="1891983" y="1662430"/>
            <a:ext cx="5661025" cy="727075"/>
          </a:xfrm>
          <a:prstGeom prst="rect">
            <a:avLst/>
          </a:prstGeom>
          <a:gradFill rotWithShape="1">
            <a:gsLst>
              <a:gs pos="0">
                <a:srgbClr val="FF99CC">
                  <a:alpha val="20000"/>
                </a:srgbClr>
              </a:gs>
              <a:gs pos="100000">
                <a:srgbClr val="76475E">
                  <a:alpha val="60001"/>
                </a:srgbClr>
              </a:gs>
            </a:gsLst>
            <a:lin ang="0" scaled="1"/>
            <a:tileRect/>
          </a:gradFill>
          <a:ln w="12700">
            <a:noFill/>
          </a:ln>
        </p:spPr>
        <p:txBody>
          <a:bodyPr wrap="none" lIns="54000" tIns="44450" rIns="54000" bIns="44450" anchor="ctr"/>
          <a:lstStyle/>
          <a:p>
            <a:pPr lvl="0"/>
            <a:endParaRPr lang="zh-CN" altLang="en-US" dirty="0">
              <a:latin typeface="华文楷体" panose="02010600040101010101" pitchFamily="2" charset="-122"/>
              <a:ea typeface="华文楷体" panose="02010600040101010101" pitchFamily="2" charset="-122"/>
            </a:endParaRPr>
          </a:p>
        </p:txBody>
      </p:sp>
      <p:grpSp>
        <p:nvGrpSpPr>
          <p:cNvPr id="64516" name="Group 5"/>
          <p:cNvGrpSpPr/>
          <p:nvPr/>
        </p:nvGrpSpPr>
        <p:grpSpPr>
          <a:xfrm>
            <a:off x="1169988" y="1798955"/>
            <a:ext cx="6353175" cy="649288"/>
            <a:chOff x="1191" y="1079"/>
            <a:chExt cx="4002" cy="409"/>
          </a:xfrm>
        </p:grpSpPr>
        <p:grpSp>
          <p:nvGrpSpPr>
            <p:cNvPr id="64550" name="Group 6"/>
            <p:cNvGrpSpPr/>
            <p:nvPr/>
          </p:nvGrpSpPr>
          <p:grpSpPr>
            <a:xfrm>
              <a:off x="1191" y="1079"/>
              <a:ext cx="468" cy="409"/>
              <a:chOff x="1110" y="2656"/>
              <a:chExt cx="1549" cy="1351"/>
            </a:xfrm>
          </p:grpSpPr>
          <p:sp>
            <p:nvSpPr>
              <p:cNvPr id="64553" name="AutoShape 7"/>
              <p:cNvSpPr/>
              <p:nvPr/>
            </p:nvSpPr>
            <p:spPr>
              <a:xfrm>
                <a:off x="1123" y="2679"/>
                <a:ext cx="1536" cy="1328"/>
              </a:xfrm>
              <a:prstGeom prst="hexagon">
                <a:avLst>
                  <a:gd name="adj" fmla="val 28915"/>
                  <a:gd name="vf" fmla="val 115470"/>
                </a:avLst>
              </a:prstGeom>
              <a:solidFill>
                <a:srgbClr val="808080"/>
              </a:solidFill>
              <a:ln w="9525">
                <a:noFill/>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54" name="AutoShape 8"/>
              <p:cNvSpPr/>
              <p:nvPr/>
            </p:nvSpPr>
            <p:spPr>
              <a:xfrm>
                <a:off x="1110" y="2656"/>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2700000" scaled="1"/>
                <a:tileRect/>
              </a:gradFill>
              <a:ln w="9525" cap="flat" cmpd="sng">
                <a:solidFill>
                  <a:srgbClr val="C0C0C0"/>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55" name="AutoShape 9"/>
              <p:cNvSpPr/>
              <p:nvPr/>
            </p:nvSpPr>
            <p:spPr>
              <a:xfrm>
                <a:off x="1200" y="2736"/>
                <a:ext cx="1350" cy="1168"/>
              </a:xfrm>
              <a:prstGeom prst="hexagon">
                <a:avLst>
                  <a:gd name="adj" fmla="val 28895"/>
                  <a:gd name="vf" fmla="val 115470"/>
                </a:avLst>
              </a:prstGeom>
              <a:gradFill rotWithShape="1">
                <a:gsLst>
                  <a:gs pos="0">
                    <a:srgbClr val="474776"/>
                  </a:gs>
                  <a:gs pos="100000">
                    <a:srgbClr val="9999FF"/>
                  </a:gs>
                </a:gsLst>
                <a:lin ang="2700000" scaled="1"/>
                <a:tileRect/>
              </a:gradFill>
              <a:ln w="9525" cap="flat" cmpd="sng">
                <a:solidFill>
                  <a:srgbClr val="333333"/>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grpSp>
        <p:sp>
          <p:nvSpPr>
            <p:cNvPr id="64551" name="Line 10"/>
            <p:cNvSpPr/>
            <p:nvPr/>
          </p:nvSpPr>
          <p:spPr>
            <a:xfrm>
              <a:off x="1565" y="1454"/>
              <a:ext cx="3628" cy="0"/>
            </a:xfrm>
            <a:prstGeom prst="line">
              <a:avLst/>
            </a:prstGeom>
            <a:ln w="25400" cap="flat" cmpd="sng">
              <a:solidFill>
                <a:srgbClr val="C0C0C0"/>
              </a:solidFill>
              <a:prstDash val="sysDot"/>
              <a:headEnd type="none" w="med" len="med"/>
              <a:tailEnd type="oval" w="med" len="med"/>
            </a:ln>
          </p:spPr>
        </p:sp>
        <p:sp>
          <p:nvSpPr>
            <p:cNvPr id="64552" name="Text Box 11"/>
            <p:cNvSpPr txBox="1"/>
            <p:nvPr/>
          </p:nvSpPr>
          <p:spPr>
            <a:xfrm>
              <a:off x="1312" y="1140"/>
              <a:ext cx="217" cy="281"/>
            </a:xfrm>
            <a:prstGeom prst="rect">
              <a:avLst/>
            </a:prstGeom>
            <a:noFill/>
            <a:ln w="9525">
              <a:noFill/>
            </a:ln>
          </p:spPr>
          <p:txBody>
            <a:bodyPr lIns="88697" tIns="44348" rIns="88697" bIns="44348"/>
            <a:lstStyle/>
            <a:p>
              <a:pPr lvl="0" eaLnBrk="1" hangingPunct="1"/>
              <a:r>
                <a:rPr lang="en-US" altLang="zh-CN" sz="2300" dirty="0">
                  <a:solidFill>
                    <a:srgbClr val="FFFFFF"/>
                  </a:solidFill>
                  <a:latin typeface="Arial" panose="020B0604020202020204" pitchFamily="34" charset="0"/>
                  <a:ea typeface="宋体" panose="02010600030101010101" pitchFamily="2" charset="-122"/>
                </a:rPr>
                <a:t>1</a:t>
              </a:r>
              <a:endParaRPr lang="en-US" altLang="zh-CN" dirty="0">
                <a:solidFill>
                  <a:schemeClr val="tx1"/>
                </a:solidFill>
                <a:latin typeface="Arial" panose="020B0604020202020204" pitchFamily="34" charset="0"/>
                <a:ea typeface="宋体" panose="02010600030101010101" pitchFamily="2" charset="-122"/>
              </a:endParaRPr>
            </a:p>
          </p:txBody>
        </p:sp>
      </p:grpSp>
      <p:grpSp>
        <p:nvGrpSpPr>
          <p:cNvPr id="64517" name="Group 13"/>
          <p:cNvGrpSpPr/>
          <p:nvPr/>
        </p:nvGrpSpPr>
        <p:grpSpPr>
          <a:xfrm>
            <a:off x="1169988" y="2591118"/>
            <a:ext cx="6353175" cy="647700"/>
            <a:chOff x="1191" y="1641"/>
            <a:chExt cx="4002" cy="408"/>
          </a:xfrm>
        </p:grpSpPr>
        <p:grpSp>
          <p:nvGrpSpPr>
            <p:cNvPr id="64544" name="Group 14"/>
            <p:cNvGrpSpPr/>
            <p:nvPr/>
          </p:nvGrpSpPr>
          <p:grpSpPr>
            <a:xfrm>
              <a:off x="1191" y="1641"/>
              <a:ext cx="468" cy="408"/>
              <a:chOff x="3174" y="2656"/>
              <a:chExt cx="1549" cy="1351"/>
            </a:xfrm>
          </p:grpSpPr>
          <p:sp>
            <p:nvSpPr>
              <p:cNvPr id="64547" name="AutoShape 15"/>
              <p:cNvSpPr/>
              <p:nvPr/>
            </p:nvSpPr>
            <p:spPr>
              <a:xfrm>
                <a:off x="3187" y="2679"/>
                <a:ext cx="1536" cy="1328"/>
              </a:xfrm>
              <a:prstGeom prst="hexagon">
                <a:avLst>
                  <a:gd name="adj" fmla="val 28915"/>
                  <a:gd name="vf" fmla="val 115470"/>
                </a:avLst>
              </a:prstGeom>
              <a:solidFill>
                <a:srgbClr val="808080"/>
              </a:solidFill>
              <a:ln w="9525">
                <a:noFill/>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8" name="AutoShape 16"/>
              <p:cNvSpPr/>
              <p:nvPr/>
            </p:nvSpPr>
            <p:spPr>
              <a:xfrm>
                <a:off x="3174" y="2656"/>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2700000" scaled="1"/>
                <a:tileRect/>
              </a:gradFill>
              <a:ln w="9525" cap="flat" cmpd="sng">
                <a:solidFill>
                  <a:srgbClr val="C0C0C0"/>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9" name="AutoShape 17"/>
              <p:cNvSpPr/>
              <p:nvPr/>
            </p:nvSpPr>
            <p:spPr>
              <a:xfrm>
                <a:off x="3264" y="2736"/>
                <a:ext cx="1350" cy="1168"/>
              </a:xfrm>
              <a:prstGeom prst="hexagon">
                <a:avLst>
                  <a:gd name="adj" fmla="val 28895"/>
                  <a:gd name="vf" fmla="val 115470"/>
                </a:avLst>
              </a:prstGeom>
              <a:gradFill rotWithShape="1">
                <a:gsLst>
                  <a:gs pos="0">
                    <a:srgbClr val="405D0D"/>
                  </a:gs>
                  <a:gs pos="100000">
                    <a:srgbClr val="8BC91B"/>
                  </a:gs>
                </a:gsLst>
                <a:lin ang="2700000" scaled="1"/>
                <a:tileRect/>
              </a:gradFill>
              <a:ln w="9525" cap="flat" cmpd="sng">
                <a:solidFill>
                  <a:srgbClr val="333333"/>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grpSp>
        <p:sp>
          <p:nvSpPr>
            <p:cNvPr id="64545" name="Line 18"/>
            <p:cNvSpPr/>
            <p:nvPr/>
          </p:nvSpPr>
          <p:spPr>
            <a:xfrm>
              <a:off x="1565" y="2015"/>
              <a:ext cx="3628" cy="0"/>
            </a:xfrm>
            <a:prstGeom prst="line">
              <a:avLst/>
            </a:prstGeom>
            <a:ln w="25400" cap="flat" cmpd="sng">
              <a:solidFill>
                <a:srgbClr val="C0C0C0"/>
              </a:solidFill>
              <a:prstDash val="sysDot"/>
              <a:headEnd type="none" w="med" len="med"/>
              <a:tailEnd type="oval" w="med" len="med"/>
            </a:ln>
          </p:spPr>
        </p:sp>
        <p:sp>
          <p:nvSpPr>
            <p:cNvPr id="64546" name="Text Box 19"/>
            <p:cNvSpPr txBox="1"/>
            <p:nvPr/>
          </p:nvSpPr>
          <p:spPr>
            <a:xfrm>
              <a:off x="1312" y="1701"/>
              <a:ext cx="217" cy="281"/>
            </a:xfrm>
            <a:prstGeom prst="rect">
              <a:avLst/>
            </a:prstGeom>
            <a:noFill/>
            <a:ln w="9525">
              <a:noFill/>
            </a:ln>
          </p:spPr>
          <p:txBody>
            <a:bodyPr lIns="88697" tIns="44348" rIns="88697" bIns="44348"/>
            <a:lstStyle/>
            <a:p>
              <a:pPr lvl="0" eaLnBrk="1" hangingPunct="1"/>
              <a:r>
                <a:rPr lang="en-US" altLang="zh-CN" sz="2300" dirty="0">
                  <a:solidFill>
                    <a:srgbClr val="FFFFFF"/>
                  </a:solidFill>
                  <a:latin typeface="Arial" panose="020B0604020202020204" pitchFamily="34" charset="0"/>
                  <a:ea typeface="宋体" panose="02010600030101010101" pitchFamily="2" charset="-122"/>
                </a:rPr>
                <a:t>2</a:t>
              </a:r>
              <a:endParaRPr lang="en-US" altLang="zh-CN" dirty="0">
                <a:solidFill>
                  <a:schemeClr val="tx1"/>
                </a:solidFill>
                <a:latin typeface="Arial" panose="020B0604020202020204" pitchFamily="34" charset="0"/>
                <a:ea typeface="宋体" panose="02010600030101010101" pitchFamily="2" charset="-122"/>
              </a:endParaRPr>
            </a:p>
          </p:txBody>
        </p:sp>
      </p:grpSp>
      <p:sp>
        <p:nvSpPr>
          <p:cNvPr id="5819412" name="Rectangle 2"/>
          <p:cNvSpPr>
            <a:spLocks noChangeArrowheads="1"/>
          </p:cNvSpPr>
          <p:nvPr/>
        </p:nvSpPr>
        <p:spPr bwMode="auto">
          <a:xfrm>
            <a:off x="1979613" y="1859280"/>
            <a:ext cx="5511800" cy="422275"/>
          </a:xfrm>
          <a:prstGeom prst="rect">
            <a:avLst/>
          </a:prstGeom>
          <a:noFill/>
          <a:ln w="9525" algn="ctr">
            <a:noFill/>
            <a:miter lim="800000"/>
          </a:ln>
          <a:effectLst/>
        </p:spPr>
        <p:txBody>
          <a:bodyPr lIns="0" tIns="0" rIns="0" bIns="0">
            <a:noAutofit/>
          </a:bodyPr>
          <a:lstStyle/>
          <a:p>
            <a:pPr lvl="0" algn="l" eaLnBrk="0" hangingPunct="0">
              <a:spcBef>
                <a:spcPct val="20000"/>
              </a:spcBef>
              <a:buClr>
                <a:srgbClr val="990000"/>
              </a:buClr>
              <a:buSzTx/>
              <a:buFont typeface="Wingdings" panose="05000000000000000000" pitchFamily="2" charset="2"/>
              <a:defRPr/>
            </a:pPr>
            <a:r>
              <a:rPr lang="en-US" altLang="zh-CN" sz="2400" dirty="0">
                <a:solidFill>
                  <a:schemeClr val="bg1">
                    <a:lumMod val="50000"/>
                  </a:schemeClr>
                </a:solidFill>
                <a:latin typeface="Times New Roman" panose="02020603050405020304" pitchFamily="2" charset="0"/>
                <a:ea typeface="Times New Roman" panose="02020603050405020304" pitchFamily="2" charset="0"/>
                <a:cs typeface="+mn-ea"/>
                <a:sym typeface="+mn-ea"/>
              </a:rPr>
              <a:t>BOSS System Architecture</a:t>
            </a:r>
          </a:p>
        </p:txBody>
      </p:sp>
      <p:sp>
        <p:nvSpPr>
          <p:cNvPr id="5819413" name="Rectangle 2"/>
          <p:cNvSpPr>
            <a:spLocks noChangeArrowheads="1"/>
          </p:cNvSpPr>
          <p:nvPr/>
        </p:nvSpPr>
        <p:spPr bwMode="auto">
          <a:xfrm>
            <a:off x="1979613" y="2694305"/>
            <a:ext cx="5543550" cy="422275"/>
          </a:xfrm>
          <a:prstGeom prst="rect">
            <a:avLst/>
          </a:prstGeom>
          <a:noFill/>
          <a:ln w="9525" algn="ctr">
            <a:noFill/>
            <a:miter lim="800000"/>
          </a:ln>
          <a:effectLst/>
        </p:spPr>
        <p:txBody>
          <a:bodyPr lIns="0" tIns="0" rIns="0" bIns="0"/>
          <a:lstStyle/>
          <a:p>
            <a:pPr marL="0" marR="0" lvl="0" indent="0" algn="l"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r>
              <a:rPr lang="en-US" altLang="zh-CN" sz="2400" dirty="0">
                <a:solidFill>
                  <a:schemeClr val="bg1">
                    <a:lumMod val="50000"/>
                  </a:schemeClr>
                </a:solidFill>
                <a:latin typeface="Times New Roman" panose="02020603050405020304" pitchFamily="2" charset="0"/>
                <a:ea typeface="Times New Roman" panose="02020603050405020304" pitchFamily="2" charset="0"/>
                <a:sym typeface="+mn-ea"/>
              </a:rPr>
              <a:t>CRM Product Overview  </a:t>
            </a:r>
          </a:p>
          <a:p>
            <a:pPr marL="0" marR="0" lvl="0" indent="0" algn="l"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en-US" altLang="zh-CN" sz="2400" b="1" i="0" u="none" strike="noStrike" kern="1200" cap="none" spc="0" normalizeH="0" baseline="0" noProof="0" dirty="0">
              <a:ln>
                <a:noFill/>
              </a:ln>
              <a:solidFill>
                <a:schemeClr val="bg1">
                  <a:lumMod val="50000"/>
                </a:schemeClr>
              </a:solidFill>
              <a:effectLst>
                <a:outerShdw blurRad="38100" dist="38100" dir="2700000" algn="tl">
                  <a:srgbClr val="C0C0C0"/>
                </a:outerShdw>
              </a:effectLst>
              <a:uLnTx/>
              <a:uFillTx/>
              <a:latin typeface="Times New Roman" panose="02020603050405020304" pitchFamily="2" charset="0"/>
              <a:ea typeface="Times New Roman" panose="02020603050405020304" pitchFamily="2" charset="0"/>
              <a:cs typeface="+mn-cs"/>
              <a:sym typeface="+mn-ea"/>
            </a:endParaRPr>
          </a:p>
        </p:txBody>
      </p:sp>
      <p:grpSp>
        <p:nvGrpSpPr>
          <p:cNvPr id="64520" name="Group 23"/>
          <p:cNvGrpSpPr/>
          <p:nvPr/>
        </p:nvGrpSpPr>
        <p:grpSpPr>
          <a:xfrm>
            <a:off x="1171575" y="3381693"/>
            <a:ext cx="6353175" cy="649287"/>
            <a:chOff x="1191" y="1079"/>
            <a:chExt cx="4002" cy="409"/>
          </a:xfrm>
        </p:grpSpPr>
        <p:grpSp>
          <p:nvGrpSpPr>
            <p:cNvPr id="64538" name="Group 24"/>
            <p:cNvGrpSpPr/>
            <p:nvPr/>
          </p:nvGrpSpPr>
          <p:grpSpPr>
            <a:xfrm>
              <a:off x="1191" y="1079"/>
              <a:ext cx="468" cy="409"/>
              <a:chOff x="1110" y="2656"/>
              <a:chExt cx="1549" cy="1351"/>
            </a:xfrm>
          </p:grpSpPr>
          <p:sp>
            <p:nvSpPr>
              <p:cNvPr id="64541" name="AutoShape 25"/>
              <p:cNvSpPr/>
              <p:nvPr/>
            </p:nvSpPr>
            <p:spPr>
              <a:xfrm>
                <a:off x="1123" y="2679"/>
                <a:ext cx="1536" cy="1328"/>
              </a:xfrm>
              <a:prstGeom prst="hexagon">
                <a:avLst>
                  <a:gd name="adj" fmla="val 28915"/>
                  <a:gd name="vf" fmla="val 115470"/>
                </a:avLst>
              </a:prstGeom>
              <a:solidFill>
                <a:srgbClr val="808080"/>
              </a:solidFill>
              <a:ln w="9525">
                <a:noFill/>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2" name="AutoShape 26"/>
              <p:cNvSpPr/>
              <p:nvPr/>
            </p:nvSpPr>
            <p:spPr>
              <a:xfrm>
                <a:off x="1110" y="2656"/>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2700000" scaled="1"/>
                <a:tileRect/>
              </a:gradFill>
              <a:ln w="9525" cap="flat" cmpd="sng">
                <a:solidFill>
                  <a:srgbClr val="C0C0C0"/>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3" name="AutoShape 27"/>
              <p:cNvSpPr/>
              <p:nvPr/>
            </p:nvSpPr>
            <p:spPr>
              <a:xfrm>
                <a:off x="1200" y="2736"/>
                <a:ext cx="1350" cy="1168"/>
              </a:xfrm>
              <a:prstGeom prst="hexagon">
                <a:avLst>
                  <a:gd name="adj" fmla="val 28895"/>
                  <a:gd name="vf" fmla="val 115470"/>
                </a:avLst>
              </a:prstGeom>
              <a:gradFill rotWithShape="1">
                <a:gsLst>
                  <a:gs pos="0">
                    <a:srgbClr val="474776"/>
                  </a:gs>
                  <a:gs pos="100000">
                    <a:srgbClr val="9999FF"/>
                  </a:gs>
                </a:gsLst>
                <a:lin ang="2700000" scaled="1"/>
                <a:tileRect/>
              </a:gradFill>
              <a:ln w="9525" cap="flat" cmpd="sng">
                <a:solidFill>
                  <a:srgbClr val="333333"/>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grpSp>
        <p:sp>
          <p:nvSpPr>
            <p:cNvPr id="64539" name="Line 28"/>
            <p:cNvSpPr/>
            <p:nvPr/>
          </p:nvSpPr>
          <p:spPr>
            <a:xfrm>
              <a:off x="1565" y="1454"/>
              <a:ext cx="3628" cy="0"/>
            </a:xfrm>
            <a:prstGeom prst="line">
              <a:avLst/>
            </a:prstGeom>
            <a:ln w="25400" cap="flat" cmpd="sng">
              <a:solidFill>
                <a:srgbClr val="C0C0C0"/>
              </a:solidFill>
              <a:prstDash val="sysDot"/>
              <a:headEnd type="none" w="med" len="med"/>
              <a:tailEnd type="oval" w="med" len="med"/>
            </a:ln>
          </p:spPr>
        </p:sp>
        <p:sp>
          <p:nvSpPr>
            <p:cNvPr id="64540" name="Text Box 29"/>
            <p:cNvSpPr txBox="1"/>
            <p:nvPr/>
          </p:nvSpPr>
          <p:spPr>
            <a:xfrm>
              <a:off x="1312" y="1140"/>
              <a:ext cx="217" cy="281"/>
            </a:xfrm>
            <a:prstGeom prst="rect">
              <a:avLst/>
            </a:prstGeom>
            <a:noFill/>
            <a:ln w="9525">
              <a:noFill/>
            </a:ln>
          </p:spPr>
          <p:txBody>
            <a:bodyPr lIns="88697" tIns="44348" rIns="88697" bIns="44348"/>
            <a:lstStyle/>
            <a:p>
              <a:pPr lvl="0" eaLnBrk="1" hangingPunct="1"/>
              <a:r>
                <a:rPr lang="en-US" altLang="zh-CN" sz="2300" dirty="0">
                  <a:solidFill>
                    <a:srgbClr val="FFFFFF"/>
                  </a:solidFill>
                  <a:latin typeface="Arial" panose="020B0604020202020204" pitchFamily="34" charset="0"/>
                  <a:ea typeface="宋体" panose="02010600030101010101" pitchFamily="2" charset="-122"/>
                </a:rPr>
                <a:t>3</a:t>
              </a:r>
              <a:endParaRPr lang="en-US" altLang="zh-CN" dirty="0">
                <a:solidFill>
                  <a:schemeClr val="tx1"/>
                </a:solidFill>
                <a:latin typeface="Arial" panose="020B0604020202020204" pitchFamily="34" charset="0"/>
                <a:ea typeface="宋体" panose="02010600030101010101" pitchFamily="2" charset="-122"/>
              </a:endParaRPr>
            </a:p>
          </p:txBody>
        </p:sp>
      </p:grpSp>
      <p:sp>
        <p:nvSpPr>
          <p:cNvPr id="5819422" name="Rectangle 2"/>
          <p:cNvSpPr>
            <a:spLocks noChangeArrowheads="1"/>
          </p:cNvSpPr>
          <p:nvPr/>
        </p:nvSpPr>
        <p:spPr bwMode="auto">
          <a:xfrm>
            <a:off x="1965960" y="3419793"/>
            <a:ext cx="5572125" cy="422275"/>
          </a:xfrm>
          <a:prstGeom prst="rect">
            <a:avLst/>
          </a:prstGeom>
          <a:noFill/>
          <a:ln w="9525" algn="ctr">
            <a:noFill/>
            <a:miter lim="800000"/>
          </a:ln>
          <a:effectLst/>
        </p:spPr>
        <p:txBody>
          <a:bodyPr lIns="0" tIns="0" rIns="0" bIns="0"/>
          <a:lstStyle/>
          <a:p>
            <a:pPr marL="0" marR="0" lvl="0" indent="0" algn="l"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r>
              <a:rPr kumimoji="0" lang="en-US" altLang="zh-CN" sz="2400" b="1" i="0" u="none" strike="noStrike" kern="1200" cap="none" spc="0" normalizeH="0" baseline="0" dirty="0">
                <a:solidFill>
                  <a:schemeClr val="bg1">
                    <a:lumMod val="50000"/>
                  </a:schemeClr>
                </a:solidFill>
                <a:latin typeface="Times New Roman" panose="02020603050405020304" pitchFamily="2" charset="0"/>
                <a:ea typeface="Times New Roman" panose="02020603050405020304" pitchFamily="2" charset="0"/>
                <a:cs typeface="+mn-ea"/>
              </a:rPr>
              <a:t>Billing Product Overview</a:t>
            </a:r>
            <a:endParaRPr kumimoji="0" lang="en-US" altLang="zh-CN" sz="2400" b="1" i="0" u="none" strike="noStrike" kern="1200" cap="none" spc="0" normalizeH="0" baseline="0" noProof="0">
              <a:ln>
                <a:noFill/>
              </a:ln>
              <a:solidFill>
                <a:schemeClr val="bg2"/>
              </a:solidFill>
              <a:effectLst>
                <a:outerShdw blurRad="38100" dist="38100" dir="2700000" algn="tl">
                  <a:srgbClr val="C0C0C0"/>
                </a:outerShdw>
              </a:effectLst>
              <a:uLnTx/>
              <a:uFillTx/>
              <a:latin typeface="Verdana" panose="020B0604030504040204" pitchFamily="2" charset="0"/>
              <a:ea typeface="华文细黑" panose="0201060004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819394"/>
                                        </p:tgtEl>
                                        <p:attrNameLst>
                                          <p:attrName>style.visibility</p:attrName>
                                        </p:attrNameLst>
                                      </p:cBhvr>
                                      <p:to>
                                        <p:strVal val="visible"/>
                                      </p:to>
                                    </p:set>
                                    <p:anim calcmode="lin" valueType="num">
                                      <p:cBhvr additive="base">
                                        <p:cTn id="7" dur="500" fill="hold"/>
                                        <p:tgtEl>
                                          <p:spTgt spid="5819394"/>
                                        </p:tgtEl>
                                        <p:attrNameLst>
                                          <p:attrName>ppt_x</p:attrName>
                                        </p:attrNameLst>
                                      </p:cBhvr>
                                      <p:tavLst>
                                        <p:tav tm="0">
                                          <p:val>
                                            <p:strVal val="1+#ppt_w/2"/>
                                          </p:val>
                                        </p:tav>
                                        <p:tav tm="100000">
                                          <p:val>
                                            <p:strVal val="#ppt_x"/>
                                          </p:val>
                                        </p:tav>
                                      </p:tavLst>
                                    </p:anim>
                                    <p:anim calcmode="lin" valueType="num">
                                      <p:cBhvr additive="base">
                                        <p:cTn id="8" dur="500" fill="hold"/>
                                        <p:tgtEl>
                                          <p:spTgt spid="58193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939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BOSS System Architecture</a:t>
            </a:r>
          </a:p>
        </p:txBody>
      </p:sp>
      <p:sp>
        <p:nvSpPr>
          <p:cNvPr id="86020" name="Rectangle 3"/>
          <p:cNvSpPr/>
          <p:nvPr/>
        </p:nvSpPr>
        <p:spPr>
          <a:xfrm>
            <a:off x="0" y="1657350"/>
            <a:ext cx="9144000" cy="0"/>
          </a:xfrm>
          <a:prstGeom prst="rect">
            <a:avLst/>
          </a:prstGeom>
          <a:noFill/>
          <a:ln w="12700">
            <a:noFill/>
          </a:ln>
        </p:spPr>
        <p:txBody>
          <a:bodyPr wrap="none" lIns="54000" tIns="44450" rIns="54000" bIns="44450" anchor="ctr">
            <a:spAutoFit/>
          </a:bodyPr>
          <a:lstStyle/>
          <a:p>
            <a:pPr lvl="0"/>
            <a:endParaRPr lang="zh-CN" altLang="en-US" dirty="0">
              <a:latin typeface="华文楷体" panose="02010600040101010101" pitchFamily="2" charset="-122"/>
              <a:ea typeface="华文楷体" panose="02010600040101010101" pitchFamily="2" charset="-122"/>
            </a:endParaRPr>
          </a:p>
        </p:txBody>
      </p:sp>
      <p:graphicFrame>
        <p:nvGraphicFramePr>
          <p:cNvPr id="67585" name="Object 1" descr="image5"/>
          <p:cNvGraphicFramePr>
            <a:graphicFrameLocks/>
          </p:cNvGraphicFramePr>
          <p:nvPr/>
        </p:nvGraphicFramePr>
        <p:xfrm>
          <a:off x="-144965" y="618740"/>
          <a:ext cx="8815388" cy="6127750"/>
        </p:xfrm>
        <a:graphic>
          <a:graphicData uri="http://schemas.openxmlformats.org/presentationml/2006/ole">
            <mc:AlternateContent xmlns:mc="http://schemas.openxmlformats.org/markup-compatibility/2006">
              <mc:Choice xmlns:v="urn:schemas-microsoft-com:vml" Requires="v">
                <p:oleObj spid="_x0000_s67585" name="Visio" r:id="rId3" imgW="7411497" imgH="5063144" progId="Visio.Drawing.11">
                  <p:embed/>
                </p:oleObj>
              </mc:Choice>
              <mc:Fallback>
                <p:oleObj name="Visio" r:id="rId3" imgW="7411497" imgH="5063144" progId="Visio.Drawing.11">
                  <p:embed/>
                  <p:pic>
                    <p:nvPicPr>
                      <p:cNvPr id="0" name="Picture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965" y="618740"/>
                        <a:ext cx="8815388" cy="61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p:cNvSpPr>
          <p:nvPr/>
        </p:nvSpPr>
        <p:spPr>
          <a:xfrm>
            <a:off x="434975" y="0"/>
            <a:ext cx="5708650" cy="584200"/>
          </a:xfrm>
          <a:prstGeom prst="rect">
            <a:avLst/>
          </a:prstGeom>
          <a:noFill/>
          <a:ln w="9525">
            <a:noFill/>
          </a:ln>
        </p:spPr>
        <p:txBody>
          <a:bodyPr vert="horz" wrap="square" lIns="91440" tIns="45720" rIns="91440" bIns="45720" anchor="ctr"/>
          <a:lstStyle>
            <a:lvl1pPr marL="0" lvl="0" indent="0" algn="l" defTabSz="914400" eaLnBrk="0" fontAlgn="base" latinLnBrk="0" hangingPunct="0">
              <a:lnSpc>
                <a:spcPct val="85000"/>
              </a:lnSpc>
              <a:spcBef>
                <a:spcPct val="0"/>
              </a:spcBef>
              <a:spcAft>
                <a:spcPct val="0"/>
              </a:spcAft>
              <a:buClr>
                <a:srgbClr val="000000"/>
              </a:buClr>
              <a:buNone/>
              <a:defRPr sz="2800" b="0" i="0" u="none" kern="1200" baseline="0">
                <a:solidFill>
                  <a:schemeClr val="tx1"/>
                </a:solidFill>
                <a:latin typeface="+mj-lt"/>
                <a:ea typeface="+mj-ea"/>
                <a:cs typeface="+mj-cs"/>
              </a:defRPr>
            </a:lvl1pPr>
          </a:lstStyle>
          <a:p>
            <a:r>
              <a:rPr lang="en-US" altLang="zh-CN" dirty="0">
                <a:latin typeface="Times New Roman" panose="02020603050405020304" pitchFamily="2" charset="0"/>
              </a:rPr>
              <a:t>Contents</a:t>
            </a:r>
          </a:p>
        </p:txBody>
      </p:sp>
      <p:sp>
        <p:nvSpPr>
          <p:cNvPr id="5819394" name="Rectangle 2"/>
          <p:cNvSpPr/>
          <p:nvPr/>
        </p:nvSpPr>
        <p:spPr>
          <a:xfrm>
            <a:off x="1932623" y="2557145"/>
            <a:ext cx="5661025" cy="727075"/>
          </a:xfrm>
          <a:prstGeom prst="rect">
            <a:avLst/>
          </a:prstGeom>
          <a:gradFill rotWithShape="1">
            <a:gsLst>
              <a:gs pos="0">
                <a:srgbClr val="FF99CC">
                  <a:alpha val="20000"/>
                </a:srgbClr>
              </a:gs>
              <a:gs pos="100000">
                <a:srgbClr val="76475E">
                  <a:alpha val="60001"/>
                </a:srgbClr>
              </a:gs>
            </a:gsLst>
            <a:lin ang="0" scaled="1"/>
            <a:tileRect/>
          </a:gradFill>
          <a:ln w="12700">
            <a:noFill/>
          </a:ln>
        </p:spPr>
        <p:txBody>
          <a:bodyPr wrap="none" lIns="54000" tIns="44450" rIns="54000" bIns="44450" anchor="ctr"/>
          <a:lstStyle/>
          <a:p>
            <a:pPr lvl="0"/>
            <a:endParaRPr lang="zh-CN" altLang="en-US" dirty="0">
              <a:latin typeface="华文楷体" panose="02010600040101010101" pitchFamily="2" charset="-122"/>
              <a:ea typeface="华文楷体" panose="02010600040101010101" pitchFamily="2" charset="-122"/>
            </a:endParaRPr>
          </a:p>
        </p:txBody>
      </p:sp>
      <p:grpSp>
        <p:nvGrpSpPr>
          <p:cNvPr id="64516" name="Group 5"/>
          <p:cNvGrpSpPr/>
          <p:nvPr/>
        </p:nvGrpSpPr>
        <p:grpSpPr>
          <a:xfrm>
            <a:off x="1169988" y="1798955"/>
            <a:ext cx="6353175" cy="649288"/>
            <a:chOff x="1191" y="1079"/>
            <a:chExt cx="4002" cy="409"/>
          </a:xfrm>
        </p:grpSpPr>
        <p:grpSp>
          <p:nvGrpSpPr>
            <p:cNvPr id="64550" name="Group 6"/>
            <p:cNvGrpSpPr/>
            <p:nvPr/>
          </p:nvGrpSpPr>
          <p:grpSpPr>
            <a:xfrm>
              <a:off x="1191" y="1079"/>
              <a:ext cx="468" cy="409"/>
              <a:chOff x="1110" y="2656"/>
              <a:chExt cx="1549" cy="1351"/>
            </a:xfrm>
          </p:grpSpPr>
          <p:sp>
            <p:nvSpPr>
              <p:cNvPr id="64553" name="AutoShape 7"/>
              <p:cNvSpPr/>
              <p:nvPr/>
            </p:nvSpPr>
            <p:spPr>
              <a:xfrm>
                <a:off x="1123" y="2679"/>
                <a:ext cx="1536" cy="1328"/>
              </a:xfrm>
              <a:prstGeom prst="hexagon">
                <a:avLst>
                  <a:gd name="adj" fmla="val 28915"/>
                  <a:gd name="vf" fmla="val 115470"/>
                </a:avLst>
              </a:prstGeom>
              <a:solidFill>
                <a:srgbClr val="808080"/>
              </a:solidFill>
              <a:ln w="9525">
                <a:noFill/>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54" name="AutoShape 8"/>
              <p:cNvSpPr/>
              <p:nvPr/>
            </p:nvSpPr>
            <p:spPr>
              <a:xfrm>
                <a:off x="1110" y="2656"/>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2700000" scaled="1"/>
                <a:tileRect/>
              </a:gradFill>
              <a:ln w="9525" cap="flat" cmpd="sng">
                <a:solidFill>
                  <a:srgbClr val="C0C0C0"/>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55" name="AutoShape 9"/>
              <p:cNvSpPr/>
              <p:nvPr/>
            </p:nvSpPr>
            <p:spPr>
              <a:xfrm>
                <a:off x="1200" y="2736"/>
                <a:ext cx="1350" cy="1168"/>
              </a:xfrm>
              <a:prstGeom prst="hexagon">
                <a:avLst>
                  <a:gd name="adj" fmla="val 28895"/>
                  <a:gd name="vf" fmla="val 115470"/>
                </a:avLst>
              </a:prstGeom>
              <a:gradFill rotWithShape="1">
                <a:gsLst>
                  <a:gs pos="0">
                    <a:srgbClr val="474776"/>
                  </a:gs>
                  <a:gs pos="100000">
                    <a:srgbClr val="9999FF"/>
                  </a:gs>
                </a:gsLst>
                <a:lin ang="2700000" scaled="1"/>
                <a:tileRect/>
              </a:gradFill>
              <a:ln w="9525" cap="flat" cmpd="sng">
                <a:solidFill>
                  <a:srgbClr val="333333"/>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grpSp>
        <p:sp>
          <p:nvSpPr>
            <p:cNvPr id="64551" name="Line 10"/>
            <p:cNvSpPr/>
            <p:nvPr/>
          </p:nvSpPr>
          <p:spPr>
            <a:xfrm>
              <a:off x="1565" y="1454"/>
              <a:ext cx="3628" cy="0"/>
            </a:xfrm>
            <a:prstGeom prst="line">
              <a:avLst/>
            </a:prstGeom>
            <a:ln w="25400" cap="flat" cmpd="sng">
              <a:solidFill>
                <a:srgbClr val="C0C0C0"/>
              </a:solidFill>
              <a:prstDash val="sysDot"/>
              <a:headEnd type="none" w="med" len="med"/>
              <a:tailEnd type="oval" w="med" len="med"/>
            </a:ln>
          </p:spPr>
        </p:sp>
        <p:sp>
          <p:nvSpPr>
            <p:cNvPr id="64552" name="Text Box 11"/>
            <p:cNvSpPr txBox="1"/>
            <p:nvPr/>
          </p:nvSpPr>
          <p:spPr>
            <a:xfrm>
              <a:off x="1312" y="1140"/>
              <a:ext cx="217" cy="281"/>
            </a:xfrm>
            <a:prstGeom prst="rect">
              <a:avLst/>
            </a:prstGeom>
            <a:noFill/>
            <a:ln w="9525">
              <a:noFill/>
            </a:ln>
          </p:spPr>
          <p:txBody>
            <a:bodyPr lIns="88697" tIns="44348" rIns="88697" bIns="44348"/>
            <a:lstStyle/>
            <a:p>
              <a:pPr lvl="0" eaLnBrk="1" hangingPunct="1"/>
              <a:r>
                <a:rPr lang="en-US" altLang="zh-CN" sz="2300" dirty="0">
                  <a:solidFill>
                    <a:srgbClr val="FFFFFF"/>
                  </a:solidFill>
                  <a:latin typeface="Arial" panose="020B0604020202020204" pitchFamily="34" charset="0"/>
                  <a:ea typeface="宋体" panose="02010600030101010101" pitchFamily="2" charset="-122"/>
                </a:rPr>
                <a:t>1</a:t>
              </a:r>
              <a:endParaRPr lang="en-US" altLang="zh-CN" dirty="0">
                <a:solidFill>
                  <a:schemeClr val="tx1"/>
                </a:solidFill>
                <a:latin typeface="Arial" panose="020B0604020202020204" pitchFamily="34" charset="0"/>
                <a:ea typeface="宋体" panose="02010600030101010101" pitchFamily="2" charset="-122"/>
              </a:endParaRPr>
            </a:p>
          </p:txBody>
        </p:sp>
      </p:grpSp>
      <p:grpSp>
        <p:nvGrpSpPr>
          <p:cNvPr id="64517" name="Group 13"/>
          <p:cNvGrpSpPr/>
          <p:nvPr/>
        </p:nvGrpSpPr>
        <p:grpSpPr>
          <a:xfrm>
            <a:off x="1169988" y="2591118"/>
            <a:ext cx="6353175" cy="647700"/>
            <a:chOff x="1191" y="1641"/>
            <a:chExt cx="4002" cy="408"/>
          </a:xfrm>
        </p:grpSpPr>
        <p:grpSp>
          <p:nvGrpSpPr>
            <p:cNvPr id="64544" name="Group 14"/>
            <p:cNvGrpSpPr/>
            <p:nvPr/>
          </p:nvGrpSpPr>
          <p:grpSpPr>
            <a:xfrm>
              <a:off x="1191" y="1641"/>
              <a:ext cx="468" cy="408"/>
              <a:chOff x="3174" y="2656"/>
              <a:chExt cx="1549" cy="1351"/>
            </a:xfrm>
          </p:grpSpPr>
          <p:sp>
            <p:nvSpPr>
              <p:cNvPr id="64547" name="AutoShape 15"/>
              <p:cNvSpPr/>
              <p:nvPr/>
            </p:nvSpPr>
            <p:spPr>
              <a:xfrm>
                <a:off x="3187" y="2679"/>
                <a:ext cx="1536" cy="1328"/>
              </a:xfrm>
              <a:prstGeom prst="hexagon">
                <a:avLst>
                  <a:gd name="adj" fmla="val 28915"/>
                  <a:gd name="vf" fmla="val 115470"/>
                </a:avLst>
              </a:prstGeom>
              <a:solidFill>
                <a:srgbClr val="808080"/>
              </a:solidFill>
              <a:ln w="9525">
                <a:noFill/>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8" name="AutoShape 16"/>
              <p:cNvSpPr/>
              <p:nvPr/>
            </p:nvSpPr>
            <p:spPr>
              <a:xfrm>
                <a:off x="3174" y="2656"/>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2700000" scaled="1"/>
                <a:tileRect/>
              </a:gradFill>
              <a:ln w="9525" cap="flat" cmpd="sng">
                <a:solidFill>
                  <a:srgbClr val="C0C0C0"/>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9" name="AutoShape 17"/>
              <p:cNvSpPr/>
              <p:nvPr/>
            </p:nvSpPr>
            <p:spPr>
              <a:xfrm>
                <a:off x="3264" y="2736"/>
                <a:ext cx="1350" cy="1168"/>
              </a:xfrm>
              <a:prstGeom prst="hexagon">
                <a:avLst>
                  <a:gd name="adj" fmla="val 28895"/>
                  <a:gd name="vf" fmla="val 115470"/>
                </a:avLst>
              </a:prstGeom>
              <a:gradFill rotWithShape="1">
                <a:gsLst>
                  <a:gs pos="0">
                    <a:srgbClr val="405D0D"/>
                  </a:gs>
                  <a:gs pos="100000">
                    <a:srgbClr val="8BC91B"/>
                  </a:gs>
                </a:gsLst>
                <a:lin ang="2700000" scaled="1"/>
                <a:tileRect/>
              </a:gradFill>
              <a:ln w="9525" cap="flat" cmpd="sng">
                <a:solidFill>
                  <a:srgbClr val="333333"/>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grpSp>
        <p:sp>
          <p:nvSpPr>
            <p:cNvPr id="64545" name="Line 18"/>
            <p:cNvSpPr/>
            <p:nvPr/>
          </p:nvSpPr>
          <p:spPr>
            <a:xfrm>
              <a:off x="1565" y="2015"/>
              <a:ext cx="3628" cy="0"/>
            </a:xfrm>
            <a:prstGeom prst="line">
              <a:avLst/>
            </a:prstGeom>
            <a:ln w="25400" cap="flat" cmpd="sng">
              <a:solidFill>
                <a:srgbClr val="C0C0C0"/>
              </a:solidFill>
              <a:prstDash val="sysDot"/>
              <a:headEnd type="none" w="med" len="med"/>
              <a:tailEnd type="oval" w="med" len="med"/>
            </a:ln>
          </p:spPr>
        </p:sp>
        <p:sp>
          <p:nvSpPr>
            <p:cNvPr id="64546" name="Text Box 19"/>
            <p:cNvSpPr txBox="1"/>
            <p:nvPr/>
          </p:nvSpPr>
          <p:spPr>
            <a:xfrm>
              <a:off x="1312" y="1701"/>
              <a:ext cx="217" cy="281"/>
            </a:xfrm>
            <a:prstGeom prst="rect">
              <a:avLst/>
            </a:prstGeom>
            <a:noFill/>
            <a:ln w="9525">
              <a:noFill/>
            </a:ln>
          </p:spPr>
          <p:txBody>
            <a:bodyPr lIns="88697" tIns="44348" rIns="88697" bIns="44348"/>
            <a:lstStyle/>
            <a:p>
              <a:pPr lvl="0" eaLnBrk="1" hangingPunct="1"/>
              <a:r>
                <a:rPr lang="en-US" altLang="zh-CN" sz="2300" dirty="0">
                  <a:solidFill>
                    <a:srgbClr val="FFFFFF"/>
                  </a:solidFill>
                  <a:latin typeface="Arial" panose="020B0604020202020204" pitchFamily="34" charset="0"/>
                  <a:ea typeface="宋体" panose="02010600030101010101" pitchFamily="2" charset="-122"/>
                </a:rPr>
                <a:t>2</a:t>
              </a:r>
              <a:endParaRPr lang="en-US" altLang="zh-CN" dirty="0">
                <a:solidFill>
                  <a:schemeClr val="tx1"/>
                </a:solidFill>
                <a:latin typeface="Arial" panose="020B0604020202020204" pitchFamily="34" charset="0"/>
                <a:ea typeface="宋体" panose="02010600030101010101" pitchFamily="2" charset="-122"/>
              </a:endParaRPr>
            </a:p>
          </p:txBody>
        </p:sp>
      </p:grpSp>
      <p:sp>
        <p:nvSpPr>
          <p:cNvPr id="5819412" name="Rectangle 2"/>
          <p:cNvSpPr>
            <a:spLocks noChangeArrowheads="1"/>
          </p:cNvSpPr>
          <p:nvPr/>
        </p:nvSpPr>
        <p:spPr bwMode="auto">
          <a:xfrm>
            <a:off x="1979613" y="1859280"/>
            <a:ext cx="5511800" cy="422275"/>
          </a:xfrm>
          <a:prstGeom prst="rect">
            <a:avLst/>
          </a:prstGeom>
          <a:noFill/>
          <a:ln w="9525" algn="ctr">
            <a:noFill/>
            <a:miter lim="800000"/>
          </a:ln>
          <a:effectLst/>
        </p:spPr>
        <p:txBody>
          <a:bodyPr lIns="0" tIns="0" rIns="0" bIns="0">
            <a:noAutofit/>
          </a:bodyPr>
          <a:lstStyle/>
          <a:p>
            <a:pPr lvl="0" algn="l" eaLnBrk="0" hangingPunct="0">
              <a:spcBef>
                <a:spcPct val="20000"/>
              </a:spcBef>
              <a:buClr>
                <a:srgbClr val="990000"/>
              </a:buClr>
              <a:buSzTx/>
              <a:buFont typeface="Wingdings" panose="05000000000000000000" pitchFamily="2" charset="2"/>
              <a:defRPr/>
            </a:pPr>
            <a:r>
              <a:rPr lang="en-US" altLang="zh-CN" sz="2400" dirty="0">
                <a:solidFill>
                  <a:schemeClr val="bg1">
                    <a:lumMod val="50000"/>
                  </a:schemeClr>
                </a:solidFill>
                <a:latin typeface="Times New Roman" panose="02020603050405020304" pitchFamily="2" charset="0"/>
                <a:ea typeface="Times New Roman" panose="02020603050405020304" pitchFamily="2" charset="0"/>
                <a:cs typeface="+mn-ea"/>
                <a:sym typeface="+mn-ea"/>
              </a:rPr>
              <a:t>BOSS System Architecture</a:t>
            </a:r>
          </a:p>
        </p:txBody>
      </p:sp>
      <p:sp>
        <p:nvSpPr>
          <p:cNvPr id="5819413" name="Rectangle 2"/>
          <p:cNvSpPr>
            <a:spLocks noChangeArrowheads="1"/>
          </p:cNvSpPr>
          <p:nvPr/>
        </p:nvSpPr>
        <p:spPr bwMode="auto">
          <a:xfrm>
            <a:off x="1979613" y="2694305"/>
            <a:ext cx="5543550" cy="422275"/>
          </a:xfrm>
          <a:prstGeom prst="rect">
            <a:avLst/>
          </a:prstGeom>
          <a:noFill/>
          <a:ln w="9525" algn="ctr">
            <a:noFill/>
            <a:miter lim="800000"/>
          </a:ln>
          <a:effectLst/>
        </p:spPr>
        <p:txBody>
          <a:bodyPr lIns="0" tIns="0" rIns="0" bIns="0"/>
          <a:lstStyle/>
          <a:p>
            <a:pPr marL="0" marR="0" lvl="0" indent="0" algn="l"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r>
              <a:rPr lang="en-US" altLang="zh-CN" sz="2400" dirty="0">
                <a:solidFill>
                  <a:schemeClr val="bg1">
                    <a:lumMod val="50000"/>
                  </a:schemeClr>
                </a:solidFill>
                <a:latin typeface="Times New Roman" panose="02020603050405020304" pitchFamily="2" charset="0"/>
                <a:ea typeface="Times New Roman" panose="02020603050405020304" pitchFamily="2" charset="0"/>
                <a:sym typeface="+mn-ea"/>
              </a:rPr>
              <a:t>CRM Product Overview  </a:t>
            </a:r>
          </a:p>
          <a:p>
            <a:pPr marL="0" marR="0" lvl="0" indent="0" algn="l"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en-US" altLang="zh-CN" sz="2400" b="1" i="0" u="none" strike="noStrike" kern="1200" cap="none" spc="0" normalizeH="0" baseline="0" noProof="0" dirty="0">
              <a:ln>
                <a:noFill/>
              </a:ln>
              <a:solidFill>
                <a:schemeClr val="bg1">
                  <a:lumMod val="50000"/>
                </a:schemeClr>
              </a:solidFill>
              <a:effectLst>
                <a:outerShdw blurRad="38100" dist="38100" dir="2700000" algn="tl">
                  <a:srgbClr val="C0C0C0"/>
                </a:outerShdw>
              </a:effectLst>
              <a:uLnTx/>
              <a:uFillTx/>
              <a:latin typeface="Times New Roman" panose="02020603050405020304" pitchFamily="2" charset="0"/>
              <a:ea typeface="Times New Roman" panose="02020603050405020304" pitchFamily="2" charset="0"/>
              <a:cs typeface="+mn-cs"/>
              <a:sym typeface="+mn-ea"/>
            </a:endParaRPr>
          </a:p>
        </p:txBody>
      </p:sp>
      <p:grpSp>
        <p:nvGrpSpPr>
          <p:cNvPr id="64520" name="Group 23"/>
          <p:cNvGrpSpPr/>
          <p:nvPr/>
        </p:nvGrpSpPr>
        <p:grpSpPr>
          <a:xfrm>
            <a:off x="1171575" y="3381693"/>
            <a:ext cx="6353175" cy="649287"/>
            <a:chOff x="1191" y="1079"/>
            <a:chExt cx="4002" cy="409"/>
          </a:xfrm>
        </p:grpSpPr>
        <p:grpSp>
          <p:nvGrpSpPr>
            <p:cNvPr id="64538" name="Group 24"/>
            <p:cNvGrpSpPr/>
            <p:nvPr/>
          </p:nvGrpSpPr>
          <p:grpSpPr>
            <a:xfrm>
              <a:off x="1191" y="1079"/>
              <a:ext cx="468" cy="409"/>
              <a:chOff x="1110" y="2656"/>
              <a:chExt cx="1549" cy="1351"/>
            </a:xfrm>
          </p:grpSpPr>
          <p:sp>
            <p:nvSpPr>
              <p:cNvPr id="64541" name="AutoShape 25"/>
              <p:cNvSpPr/>
              <p:nvPr/>
            </p:nvSpPr>
            <p:spPr>
              <a:xfrm>
                <a:off x="1123" y="2679"/>
                <a:ext cx="1536" cy="1328"/>
              </a:xfrm>
              <a:prstGeom prst="hexagon">
                <a:avLst>
                  <a:gd name="adj" fmla="val 28915"/>
                  <a:gd name="vf" fmla="val 115470"/>
                </a:avLst>
              </a:prstGeom>
              <a:solidFill>
                <a:srgbClr val="808080"/>
              </a:solidFill>
              <a:ln w="9525">
                <a:noFill/>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2" name="AutoShape 26"/>
              <p:cNvSpPr/>
              <p:nvPr/>
            </p:nvSpPr>
            <p:spPr>
              <a:xfrm>
                <a:off x="1110" y="2656"/>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2700000" scaled="1"/>
                <a:tileRect/>
              </a:gradFill>
              <a:ln w="9525" cap="flat" cmpd="sng">
                <a:solidFill>
                  <a:srgbClr val="C0C0C0"/>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3" name="AutoShape 27"/>
              <p:cNvSpPr/>
              <p:nvPr/>
            </p:nvSpPr>
            <p:spPr>
              <a:xfrm>
                <a:off x="1200" y="2736"/>
                <a:ext cx="1350" cy="1168"/>
              </a:xfrm>
              <a:prstGeom prst="hexagon">
                <a:avLst>
                  <a:gd name="adj" fmla="val 28895"/>
                  <a:gd name="vf" fmla="val 115470"/>
                </a:avLst>
              </a:prstGeom>
              <a:gradFill rotWithShape="1">
                <a:gsLst>
                  <a:gs pos="0">
                    <a:srgbClr val="474776"/>
                  </a:gs>
                  <a:gs pos="100000">
                    <a:srgbClr val="9999FF"/>
                  </a:gs>
                </a:gsLst>
                <a:lin ang="2700000" scaled="1"/>
                <a:tileRect/>
              </a:gradFill>
              <a:ln w="9525" cap="flat" cmpd="sng">
                <a:solidFill>
                  <a:srgbClr val="333333"/>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grpSp>
        <p:sp>
          <p:nvSpPr>
            <p:cNvPr id="64539" name="Line 28"/>
            <p:cNvSpPr/>
            <p:nvPr/>
          </p:nvSpPr>
          <p:spPr>
            <a:xfrm>
              <a:off x="1565" y="1454"/>
              <a:ext cx="3628" cy="0"/>
            </a:xfrm>
            <a:prstGeom prst="line">
              <a:avLst/>
            </a:prstGeom>
            <a:ln w="25400" cap="flat" cmpd="sng">
              <a:solidFill>
                <a:srgbClr val="C0C0C0"/>
              </a:solidFill>
              <a:prstDash val="sysDot"/>
              <a:headEnd type="none" w="med" len="med"/>
              <a:tailEnd type="oval" w="med" len="med"/>
            </a:ln>
          </p:spPr>
        </p:sp>
        <p:sp>
          <p:nvSpPr>
            <p:cNvPr id="64540" name="Text Box 29"/>
            <p:cNvSpPr txBox="1"/>
            <p:nvPr/>
          </p:nvSpPr>
          <p:spPr>
            <a:xfrm>
              <a:off x="1312" y="1140"/>
              <a:ext cx="217" cy="281"/>
            </a:xfrm>
            <a:prstGeom prst="rect">
              <a:avLst/>
            </a:prstGeom>
            <a:noFill/>
            <a:ln w="9525">
              <a:noFill/>
            </a:ln>
          </p:spPr>
          <p:txBody>
            <a:bodyPr lIns="88697" tIns="44348" rIns="88697" bIns="44348"/>
            <a:lstStyle/>
            <a:p>
              <a:pPr lvl="0" eaLnBrk="1" hangingPunct="1"/>
              <a:r>
                <a:rPr lang="en-US" altLang="zh-CN" sz="2300" dirty="0">
                  <a:solidFill>
                    <a:srgbClr val="FFFFFF"/>
                  </a:solidFill>
                  <a:latin typeface="Arial" panose="020B0604020202020204" pitchFamily="34" charset="0"/>
                  <a:ea typeface="宋体" panose="02010600030101010101" pitchFamily="2" charset="-122"/>
                </a:rPr>
                <a:t>3</a:t>
              </a:r>
              <a:endParaRPr lang="en-US" altLang="zh-CN" dirty="0">
                <a:solidFill>
                  <a:schemeClr val="tx1"/>
                </a:solidFill>
                <a:latin typeface="Arial" panose="020B0604020202020204" pitchFamily="34" charset="0"/>
                <a:ea typeface="宋体" panose="02010600030101010101" pitchFamily="2" charset="-122"/>
              </a:endParaRPr>
            </a:p>
          </p:txBody>
        </p:sp>
      </p:grpSp>
      <p:sp>
        <p:nvSpPr>
          <p:cNvPr id="5819422" name="Rectangle 2"/>
          <p:cNvSpPr>
            <a:spLocks noChangeArrowheads="1"/>
          </p:cNvSpPr>
          <p:nvPr/>
        </p:nvSpPr>
        <p:spPr bwMode="auto">
          <a:xfrm>
            <a:off x="1965960" y="3419793"/>
            <a:ext cx="5572125" cy="422275"/>
          </a:xfrm>
          <a:prstGeom prst="rect">
            <a:avLst/>
          </a:prstGeom>
          <a:noFill/>
          <a:ln w="9525" algn="ctr">
            <a:noFill/>
            <a:miter lim="800000"/>
          </a:ln>
          <a:effectLst/>
        </p:spPr>
        <p:txBody>
          <a:bodyPr lIns="0" tIns="0" rIns="0" bIns="0"/>
          <a:lstStyle/>
          <a:p>
            <a:pPr marL="0" marR="0" lvl="0" indent="0" algn="l"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r>
              <a:rPr kumimoji="0" lang="en-US" altLang="zh-CN" sz="2400" b="1" i="0" u="none" strike="noStrike" kern="1200" cap="none" spc="0" normalizeH="0" baseline="0" dirty="0">
                <a:solidFill>
                  <a:schemeClr val="bg1">
                    <a:lumMod val="50000"/>
                  </a:schemeClr>
                </a:solidFill>
                <a:latin typeface="Times New Roman" panose="02020603050405020304" pitchFamily="2" charset="0"/>
                <a:ea typeface="Times New Roman" panose="02020603050405020304" pitchFamily="2" charset="0"/>
                <a:cs typeface="+mn-ea"/>
              </a:rPr>
              <a:t>Billing Product Overview</a:t>
            </a:r>
            <a:endParaRPr kumimoji="0" lang="en-US" altLang="zh-CN" sz="2400" b="1" i="0" u="none" strike="noStrike" kern="1200" cap="none" spc="0" normalizeH="0" baseline="0" noProof="0">
              <a:ln>
                <a:noFill/>
              </a:ln>
              <a:solidFill>
                <a:schemeClr val="bg2"/>
              </a:solidFill>
              <a:effectLst>
                <a:outerShdw blurRad="38100" dist="38100" dir="2700000" algn="tl">
                  <a:srgbClr val="C0C0C0"/>
                </a:outerShdw>
              </a:effectLst>
              <a:uLnTx/>
              <a:uFillTx/>
              <a:latin typeface="Verdana" panose="020B0604030504040204" pitchFamily="2" charset="0"/>
              <a:ea typeface="华文细黑" panose="0201060004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819394"/>
                                        </p:tgtEl>
                                        <p:attrNameLst>
                                          <p:attrName>style.visibility</p:attrName>
                                        </p:attrNameLst>
                                      </p:cBhvr>
                                      <p:to>
                                        <p:strVal val="visible"/>
                                      </p:to>
                                    </p:set>
                                    <p:anim calcmode="lin" valueType="num">
                                      <p:cBhvr additive="base">
                                        <p:cTn id="7" dur="500" fill="hold"/>
                                        <p:tgtEl>
                                          <p:spTgt spid="5819394"/>
                                        </p:tgtEl>
                                        <p:attrNameLst>
                                          <p:attrName>ppt_x</p:attrName>
                                        </p:attrNameLst>
                                      </p:cBhvr>
                                      <p:tavLst>
                                        <p:tav tm="0">
                                          <p:val>
                                            <p:strVal val="1+#ppt_w/2"/>
                                          </p:val>
                                        </p:tav>
                                        <p:tav tm="100000">
                                          <p:val>
                                            <p:strVal val="#ppt_x"/>
                                          </p:val>
                                        </p:tav>
                                      </p:tavLst>
                                    </p:anim>
                                    <p:anim calcmode="lin" valueType="num">
                                      <p:cBhvr additive="base">
                                        <p:cTn id="8" dur="500" fill="hold"/>
                                        <p:tgtEl>
                                          <p:spTgt spid="58193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939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a:xfrm>
            <a:off x="17463" y="0"/>
            <a:ext cx="5708650" cy="584200"/>
          </a:xfrm>
        </p:spPr>
        <p:txBody>
          <a:bodyPr vert="horz" wrap="square" lIns="91440" tIns="45720" rIns="91440" bIns="45720" anchor="ctr"/>
          <a:lstStyle/>
          <a:p>
            <a:r>
              <a:rPr lang="en-US" altLang="zh-CN" dirty="0">
                <a:latin typeface="Times New Roman" panose="02020603050405020304" pitchFamily="2" charset="0"/>
                <a:ea typeface="Times New Roman" panose="02020603050405020304" pitchFamily="2" charset="0"/>
              </a:rPr>
              <a:t>CRM Funtional Module</a:t>
            </a:r>
            <a:endParaRPr lang="zh-CN" altLang="en-US" dirty="0">
              <a:latin typeface="Times New Roman" panose="02020603050405020304" pitchFamily="2" charset="0"/>
              <a:ea typeface="Times New Roman" panose="02020603050405020304" pitchFamily="2" charset="0"/>
            </a:endParaRPr>
          </a:p>
        </p:txBody>
      </p:sp>
      <p:sp>
        <p:nvSpPr>
          <p:cNvPr id="71" name="圆角矩形 70"/>
          <p:cNvSpPr/>
          <p:nvPr/>
        </p:nvSpPr>
        <p:spPr bwMode="auto">
          <a:xfrm>
            <a:off x="182245" y="2769505"/>
            <a:ext cx="3074670" cy="1659890"/>
          </a:xfrm>
          <a:prstGeom prst="roundRect">
            <a:avLst/>
          </a:prstGeom>
          <a:solidFill>
            <a:srgbClr val="00B0F0"/>
          </a:solidFill>
          <a:ln w="12700" cap="flat" cmpd="sng" algn="ctr">
            <a:solidFill>
              <a:schemeClr val="accent1"/>
            </a:solidFill>
            <a:prstDash val="solid"/>
            <a:round/>
            <a:headEnd type="none" w="med" len="med"/>
            <a:tailEnd type="none" w="med" len="med"/>
          </a:ln>
          <a:effectLst/>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15364" name="TextBox 51"/>
          <p:cNvSpPr txBox="1"/>
          <p:nvPr/>
        </p:nvSpPr>
        <p:spPr>
          <a:xfrm>
            <a:off x="668655" y="2831735"/>
            <a:ext cx="2087563" cy="335280"/>
          </a:xfrm>
          <a:prstGeom prst="rect">
            <a:avLst/>
          </a:prstGeom>
          <a:noFill/>
          <a:ln w="9525">
            <a:noFill/>
          </a:ln>
        </p:spPr>
        <p:txBody>
          <a:bodyPr>
            <a:spAutoFit/>
          </a:bodyPr>
          <a:lstStyle/>
          <a:p>
            <a:pPr lvl="0"/>
            <a:r>
              <a:rPr lang="en-US" altLang="zh-CN" sz="1600" dirty="0">
                <a:solidFill>
                  <a:srgbClr val="000000"/>
                </a:solidFill>
                <a:latin typeface="Times New Roman" panose="02020603050405020304" pitchFamily="2" charset="0"/>
                <a:ea typeface="宋体" panose="02010600030101010101" pitchFamily="2" charset="-122"/>
              </a:rPr>
              <a:t>Product Management</a:t>
            </a:r>
          </a:p>
        </p:txBody>
      </p:sp>
      <p:sp>
        <p:nvSpPr>
          <p:cNvPr id="75" name="圆角矩形 82"/>
          <p:cNvSpPr>
            <a:spLocks noChangeArrowheads="1"/>
          </p:cNvSpPr>
          <p:nvPr/>
        </p:nvSpPr>
        <p:spPr bwMode="auto">
          <a:xfrm>
            <a:off x="421640" y="3788680"/>
            <a:ext cx="1289050" cy="51752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Pricing Plan Configuration</a:t>
            </a:r>
          </a:p>
        </p:txBody>
      </p:sp>
      <p:sp>
        <p:nvSpPr>
          <p:cNvPr id="76" name="圆角矩形 82"/>
          <p:cNvSpPr>
            <a:spLocks noChangeArrowheads="1"/>
          </p:cNvSpPr>
          <p:nvPr/>
        </p:nvSpPr>
        <p:spPr bwMode="auto">
          <a:xfrm>
            <a:off x="1753235" y="3788680"/>
            <a:ext cx="1315720" cy="52705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Product Catalog Configuration</a:t>
            </a:r>
          </a:p>
        </p:txBody>
      </p:sp>
      <p:sp>
        <p:nvSpPr>
          <p:cNvPr id="77" name="圆角矩形 76"/>
          <p:cNvSpPr/>
          <p:nvPr/>
        </p:nvSpPr>
        <p:spPr bwMode="auto">
          <a:xfrm>
            <a:off x="6704330" y="3813445"/>
            <a:ext cx="2212975" cy="2449195"/>
          </a:xfrm>
          <a:prstGeom prst="roundRect">
            <a:avLst/>
          </a:prstGeom>
          <a:solidFill>
            <a:srgbClr val="00B0F0"/>
          </a:solidFill>
          <a:ln w="12700" cap="flat" cmpd="sng" algn="ctr">
            <a:solidFill>
              <a:srgbClr val="EEECE1">
                <a:lumMod val="50000"/>
              </a:srgbClr>
            </a:solidFill>
            <a:prstDash val="solid"/>
            <a:round/>
            <a:headEnd type="none" w="med" len="med"/>
            <a:tailEnd type="none" w="med" len="med"/>
          </a:ln>
          <a:effectLst/>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81" name="圆角矩形 94"/>
          <p:cNvSpPr>
            <a:spLocks noChangeArrowheads="1"/>
          </p:cNvSpPr>
          <p:nvPr/>
        </p:nvSpPr>
        <p:spPr bwMode="auto">
          <a:xfrm>
            <a:off x="6851650" y="4326525"/>
            <a:ext cx="1917700" cy="363538"/>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System Mgmt</a:t>
            </a:r>
            <a:endParaRPr kumimoji="0" lang="zh-CN" altLang="en-US"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84" name="圆角矩形 83"/>
          <p:cNvSpPr/>
          <p:nvPr/>
        </p:nvSpPr>
        <p:spPr bwMode="auto">
          <a:xfrm>
            <a:off x="3390900" y="4572905"/>
            <a:ext cx="3136900" cy="1689735"/>
          </a:xfrm>
          <a:prstGeom prst="roundRect">
            <a:avLst/>
          </a:prstGeom>
          <a:solidFill>
            <a:srgbClr val="00B0F0"/>
          </a:solidFill>
          <a:ln w="12700" cap="flat" cmpd="sng" algn="ctr">
            <a:solidFill>
              <a:srgbClr val="EEECE1">
                <a:lumMod val="50000"/>
              </a:srgbClr>
            </a:solidFill>
            <a:prstDash val="solid"/>
            <a:round/>
            <a:headEnd type="none" w="med" len="med"/>
            <a:tailEnd type="none" w="med" len="med"/>
          </a:ln>
          <a:effectLst/>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85" name="TextBox 51"/>
          <p:cNvSpPr txBox="1">
            <a:spLocks noChangeArrowheads="1"/>
          </p:cNvSpPr>
          <p:nvPr/>
        </p:nvSpPr>
        <p:spPr bwMode="auto">
          <a:xfrm>
            <a:off x="3485515" y="4709430"/>
            <a:ext cx="2740660" cy="335280"/>
          </a:xfrm>
          <a:prstGeom prst="rect">
            <a:avLst/>
          </a:prstGeom>
          <a:noFill/>
          <a:ln>
            <a:noFill/>
          </a:ln>
        </p:spPr>
        <p:txBody>
          <a:bodyPr wrap="square">
            <a:spAutoFit/>
          </a:bodyPr>
          <a:lstStyle>
            <a:lvl1pPr>
              <a:defRPr sz="1600" b="1">
                <a:solidFill>
                  <a:schemeClr val="bg2"/>
                </a:solidFill>
                <a:latin typeface="华文楷体" panose="02010600040101010101" pitchFamily="2" charset="-122"/>
                <a:ea typeface="华文楷体" panose="02010600040101010101" pitchFamily="2" charset="-122"/>
              </a:defRPr>
            </a:lvl1pPr>
            <a:lvl2pPr marL="742950" indent="-285750">
              <a:defRPr sz="1600" b="1">
                <a:solidFill>
                  <a:schemeClr val="bg2"/>
                </a:solidFill>
                <a:latin typeface="华文楷体" panose="02010600040101010101" pitchFamily="2" charset="-122"/>
                <a:ea typeface="华文楷体" panose="02010600040101010101" pitchFamily="2" charset="-122"/>
              </a:defRPr>
            </a:lvl2pPr>
            <a:lvl3pPr marL="1143000" indent="-228600">
              <a:defRPr sz="1600" b="1">
                <a:solidFill>
                  <a:schemeClr val="bg2"/>
                </a:solidFill>
                <a:latin typeface="华文楷体" panose="02010600040101010101" pitchFamily="2" charset="-122"/>
                <a:ea typeface="华文楷体" panose="02010600040101010101" pitchFamily="2" charset="-122"/>
              </a:defRPr>
            </a:lvl3pPr>
            <a:lvl4pPr marL="1600200" indent="-228600">
              <a:defRPr sz="1600" b="1">
                <a:solidFill>
                  <a:schemeClr val="bg2"/>
                </a:solidFill>
                <a:latin typeface="华文楷体" panose="02010600040101010101" pitchFamily="2" charset="-122"/>
                <a:ea typeface="华文楷体" panose="02010600040101010101" pitchFamily="2" charset="-122"/>
              </a:defRPr>
            </a:lvl4pPr>
            <a:lvl5pPr marL="2057400" indent="-228600">
              <a:defRPr sz="1600" b="1">
                <a:solidFill>
                  <a:schemeClr val="bg2"/>
                </a:solidFill>
                <a:latin typeface="华文楷体" panose="02010600040101010101" pitchFamily="2" charset="-122"/>
                <a:ea typeface="华文楷体" panose="02010600040101010101" pitchFamily="2" charset="-122"/>
              </a:defRPr>
            </a:lvl5pPr>
            <a:lvl6pPr marL="2514600" indent="-228600" eaLnBrk="0" fontAlgn="base" hangingPunct="0">
              <a:spcBef>
                <a:spcPct val="0"/>
              </a:spcBef>
              <a:spcAft>
                <a:spcPct val="0"/>
              </a:spcAft>
              <a:defRPr sz="1600" b="1">
                <a:solidFill>
                  <a:schemeClr val="bg2"/>
                </a:solidFill>
                <a:latin typeface="华文楷体" panose="02010600040101010101" pitchFamily="2" charset="-122"/>
                <a:ea typeface="华文楷体" panose="02010600040101010101" pitchFamily="2" charset="-122"/>
              </a:defRPr>
            </a:lvl6pPr>
            <a:lvl7pPr marL="2971800" indent="-228600" eaLnBrk="0" fontAlgn="base" hangingPunct="0">
              <a:spcBef>
                <a:spcPct val="0"/>
              </a:spcBef>
              <a:spcAft>
                <a:spcPct val="0"/>
              </a:spcAft>
              <a:defRPr sz="1600" b="1">
                <a:solidFill>
                  <a:schemeClr val="bg2"/>
                </a:solidFill>
                <a:latin typeface="华文楷体" panose="02010600040101010101" pitchFamily="2" charset="-122"/>
                <a:ea typeface="华文楷体" panose="02010600040101010101" pitchFamily="2" charset="-122"/>
              </a:defRPr>
            </a:lvl7pPr>
            <a:lvl8pPr marL="3429000" indent="-228600" eaLnBrk="0" fontAlgn="base" hangingPunct="0">
              <a:spcBef>
                <a:spcPct val="0"/>
              </a:spcBef>
              <a:spcAft>
                <a:spcPct val="0"/>
              </a:spcAft>
              <a:defRPr sz="1600" b="1">
                <a:solidFill>
                  <a:schemeClr val="bg2"/>
                </a:solidFill>
                <a:latin typeface="华文楷体" panose="02010600040101010101" pitchFamily="2" charset="-122"/>
                <a:ea typeface="华文楷体" panose="02010600040101010101" pitchFamily="2" charset="-122"/>
              </a:defRPr>
            </a:lvl8pPr>
            <a:lvl9pPr marL="3886200" indent="-228600" eaLnBrk="0" fontAlgn="base" hangingPunct="0">
              <a:spcBef>
                <a:spcPct val="0"/>
              </a:spcBef>
              <a:spcAft>
                <a:spcPct val="0"/>
              </a:spcAft>
              <a:defRPr sz="1600" b="1">
                <a:solidFill>
                  <a:schemeClr val="bg2"/>
                </a:solidFill>
                <a:latin typeface="华文楷体" panose="02010600040101010101" pitchFamily="2" charset="-122"/>
                <a:ea typeface="华文楷体"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Complain &amp; Trouble Ticket </a:t>
            </a:r>
          </a:p>
        </p:txBody>
      </p:sp>
      <p:sp>
        <p:nvSpPr>
          <p:cNvPr id="87" name="圆角矩形 82"/>
          <p:cNvSpPr>
            <a:spLocks noChangeArrowheads="1"/>
          </p:cNvSpPr>
          <p:nvPr/>
        </p:nvSpPr>
        <p:spPr bwMode="auto">
          <a:xfrm>
            <a:off x="5019993" y="5687648"/>
            <a:ext cx="1449388" cy="36195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CT Report</a:t>
            </a:r>
            <a:endParaRPr kumimoji="0" lang="zh-CN" altLang="en-US"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89" name="圆角矩形 94"/>
          <p:cNvSpPr>
            <a:spLocks noChangeArrowheads="1"/>
          </p:cNvSpPr>
          <p:nvPr/>
        </p:nvSpPr>
        <p:spPr bwMode="auto">
          <a:xfrm>
            <a:off x="6856413" y="4945650"/>
            <a:ext cx="1912938" cy="363538"/>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Log Mgmt</a:t>
            </a:r>
            <a:endParaRPr kumimoji="0" lang="zh-CN" altLang="en-US"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90" name="圆角矩形 89"/>
          <p:cNvSpPr/>
          <p:nvPr/>
        </p:nvSpPr>
        <p:spPr bwMode="auto">
          <a:xfrm>
            <a:off x="190500" y="1478550"/>
            <a:ext cx="6286500" cy="1128395"/>
          </a:xfrm>
          <a:prstGeom prst="roundRect">
            <a:avLst/>
          </a:prstGeom>
          <a:solidFill>
            <a:srgbClr val="00B0F0"/>
          </a:solidFill>
          <a:ln w="12700" cap="flat" cmpd="sng" algn="ctr">
            <a:solidFill>
              <a:srgbClr val="EEECE1">
                <a:lumMod val="50000"/>
              </a:srgbClr>
            </a:solidFill>
            <a:prstDash val="solid"/>
            <a:round/>
            <a:headEnd type="none" w="med" len="med"/>
            <a:tailEnd type="none" w="med" len="med"/>
          </a:ln>
          <a:effectLst/>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15378" name="TextBox 51"/>
          <p:cNvSpPr txBox="1"/>
          <p:nvPr/>
        </p:nvSpPr>
        <p:spPr>
          <a:xfrm>
            <a:off x="2323465" y="1566815"/>
            <a:ext cx="2460625" cy="335280"/>
          </a:xfrm>
          <a:prstGeom prst="rect">
            <a:avLst/>
          </a:prstGeom>
          <a:noFill/>
          <a:ln w="9525">
            <a:noFill/>
          </a:ln>
        </p:spPr>
        <p:txBody>
          <a:bodyPr wrap="square">
            <a:spAutoFit/>
          </a:bodyPr>
          <a:lstStyle/>
          <a:p>
            <a:pPr lvl="0"/>
            <a:r>
              <a:rPr lang="en-US" altLang="zh-CN" sz="1600" dirty="0">
                <a:solidFill>
                  <a:srgbClr val="000000"/>
                </a:solidFill>
                <a:latin typeface="Times New Roman" panose="02020603050405020304" pitchFamily="2" charset="0"/>
                <a:ea typeface="宋体" panose="02010600030101010101" pitchFamily="2" charset="-122"/>
              </a:rPr>
              <a:t>Customer Management</a:t>
            </a:r>
          </a:p>
        </p:txBody>
      </p:sp>
      <p:sp>
        <p:nvSpPr>
          <p:cNvPr id="99" name="圆角矩形 98"/>
          <p:cNvSpPr/>
          <p:nvPr/>
        </p:nvSpPr>
        <p:spPr bwMode="auto">
          <a:xfrm>
            <a:off x="182880" y="4572905"/>
            <a:ext cx="3122930" cy="1709420"/>
          </a:xfrm>
          <a:prstGeom prst="roundRect">
            <a:avLst/>
          </a:prstGeom>
          <a:solidFill>
            <a:srgbClr val="00B0F0"/>
          </a:solidFill>
          <a:ln w="12700" cap="flat" cmpd="sng" algn="ctr">
            <a:solidFill>
              <a:srgbClr val="EEECE1">
                <a:lumMod val="50000"/>
              </a:srgbClr>
            </a:solidFill>
            <a:prstDash val="solid"/>
            <a:round/>
            <a:headEnd type="none" w="med" len="med"/>
            <a:tailEnd type="none" w="med" len="med"/>
          </a:ln>
          <a:effectLst/>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30755" name="圆角矩形 82"/>
          <p:cNvSpPr>
            <a:spLocks noChangeArrowheads="1"/>
          </p:cNvSpPr>
          <p:nvPr/>
        </p:nvSpPr>
        <p:spPr bwMode="auto">
          <a:xfrm>
            <a:off x="325755" y="5645420"/>
            <a:ext cx="1323975" cy="45593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Warehouse Mgmt</a:t>
            </a:r>
          </a:p>
        </p:txBody>
      </p:sp>
      <p:sp>
        <p:nvSpPr>
          <p:cNvPr id="30756" name="圆角矩形 82"/>
          <p:cNvSpPr>
            <a:spLocks noChangeArrowheads="1"/>
          </p:cNvSpPr>
          <p:nvPr/>
        </p:nvSpPr>
        <p:spPr bwMode="auto">
          <a:xfrm>
            <a:off x="1659255" y="5117100"/>
            <a:ext cx="1480820" cy="47561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Resource Info Mgmt</a:t>
            </a:r>
            <a:endParaRPr kumimoji="0" lang="zh-CN" altLang="en-US"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15384" name="TextBox 51"/>
          <p:cNvSpPr txBox="1"/>
          <p:nvPr/>
        </p:nvSpPr>
        <p:spPr bwMode="auto">
          <a:xfrm>
            <a:off x="494030" y="4697365"/>
            <a:ext cx="2535555" cy="335280"/>
          </a:xfrm>
          <a:prstGeom prst="rect">
            <a:avLst/>
          </a:prstGeom>
          <a:noFill/>
          <a:ln>
            <a:noFill/>
          </a:ln>
        </p:spPr>
        <p:txBody>
          <a:bodyPr wrap="square" lIns="91440" tIns="45720" rIns="91440" bIns="45720" anchor="t">
            <a:spAutoFit/>
          </a:bodyPr>
          <a:lstStyle>
            <a:lvl1pPr>
              <a:defRPr sz="1600" b="1">
                <a:solidFill>
                  <a:schemeClr val="bg2"/>
                </a:solidFill>
                <a:latin typeface="华文楷体" panose="02010600040101010101" pitchFamily="2" charset="-122"/>
                <a:ea typeface="华文楷体" panose="02010600040101010101" pitchFamily="2" charset="-122"/>
              </a:defRPr>
            </a:lvl1pPr>
            <a:lvl2pPr marL="742950" indent="-285750">
              <a:defRPr sz="1600" b="1">
                <a:solidFill>
                  <a:schemeClr val="bg2"/>
                </a:solidFill>
                <a:latin typeface="华文楷体" panose="02010600040101010101" pitchFamily="2" charset="-122"/>
                <a:ea typeface="华文楷体" panose="02010600040101010101" pitchFamily="2" charset="-122"/>
              </a:defRPr>
            </a:lvl2pPr>
            <a:lvl3pPr marL="1143000" indent="-228600">
              <a:defRPr sz="1600" b="1">
                <a:solidFill>
                  <a:schemeClr val="bg2"/>
                </a:solidFill>
                <a:latin typeface="华文楷体" panose="02010600040101010101" pitchFamily="2" charset="-122"/>
                <a:ea typeface="华文楷体" panose="02010600040101010101" pitchFamily="2" charset="-122"/>
              </a:defRPr>
            </a:lvl3pPr>
            <a:lvl4pPr marL="1600200" indent="-228600">
              <a:defRPr sz="1600" b="1">
                <a:solidFill>
                  <a:schemeClr val="bg2"/>
                </a:solidFill>
                <a:latin typeface="华文楷体" panose="02010600040101010101" pitchFamily="2" charset="-122"/>
                <a:ea typeface="华文楷体" panose="02010600040101010101" pitchFamily="2" charset="-122"/>
              </a:defRPr>
            </a:lvl4pPr>
            <a:lvl5pPr marL="2057400" indent="-228600">
              <a:defRPr sz="1600" b="1">
                <a:solidFill>
                  <a:schemeClr val="bg2"/>
                </a:solidFill>
                <a:latin typeface="华文楷体" panose="02010600040101010101" pitchFamily="2" charset="-122"/>
                <a:ea typeface="华文楷体" panose="02010600040101010101" pitchFamily="2" charset="-122"/>
              </a:defRPr>
            </a:lvl5pPr>
            <a:lvl6pPr marL="2514600" indent="-228600" eaLnBrk="0" fontAlgn="base" hangingPunct="0">
              <a:spcBef>
                <a:spcPct val="0"/>
              </a:spcBef>
              <a:spcAft>
                <a:spcPct val="0"/>
              </a:spcAft>
              <a:defRPr sz="1600" b="1">
                <a:solidFill>
                  <a:schemeClr val="bg2"/>
                </a:solidFill>
                <a:latin typeface="华文楷体" panose="02010600040101010101" pitchFamily="2" charset="-122"/>
                <a:ea typeface="华文楷体" panose="02010600040101010101" pitchFamily="2" charset="-122"/>
              </a:defRPr>
            </a:lvl6pPr>
            <a:lvl7pPr marL="2971800" indent="-228600" eaLnBrk="0" fontAlgn="base" hangingPunct="0">
              <a:spcBef>
                <a:spcPct val="0"/>
              </a:spcBef>
              <a:spcAft>
                <a:spcPct val="0"/>
              </a:spcAft>
              <a:defRPr sz="1600" b="1">
                <a:solidFill>
                  <a:schemeClr val="bg2"/>
                </a:solidFill>
                <a:latin typeface="华文楷体" panose="02010600040101010101" pitchFamily="2" charset="-122"/>
                <a:ea typeface="华文楷体" panose="02010600040101010101" pitchFamily="2" charset="-122"/>
              </a:defRPr>
            </a:lvl7pPr>
            <a:lvl8pPr marL="3429000" indent="-228600" eaLnBrk="0" fontAlgn="base" hangingPunct="0">
              <a:spcBef>
                <a:spcPct val="0"/>
              </a:spcBef>
              <a:spcAft>
                <a:spcPct val="0"/>
              </a:spcAft>
              <a:defRPr sz="1600" b="1">
                <a:solidFill>
                  <a:schemeClr val="bg2"/>
                </a:solidFill>
                <a:latin typeface="华文楷体" panose="02010600040101010101" pitchFamily="2" charset="-122"/>
                <a:ea typeface="华文楷体" panose="02010600040101010101" pitchFamily="2" charset="-122"/>
              </a:defRPr>
            </a:lvl8pPr>
            <a:lvl9pPr marL="3886200" indent="-228600" eaLnBrk="0" fontAlgn="base" hangingPunct="0">
              <a:spcBef>
                <a:spcPct val="0"/>
              </a:spcBef>
              <a:spcAft>
                <a:spcPct val="0"/>
              </a:spcAft>
              <a:defRPr sz="1600" b="1">
                <a:solidFill>
                  <a:schemeClr val="bg2"/>
                </a:solidFill>
                <a:latin typeface="华文楷体" panose="02010600040101010101" pitchFamily="2" charset="-122"/>
                <a:ea typeface="华文楷体" panose="02010600040101010101" pitchFamily="2" charset="-122"/>
              </a:defRPr>
            </a:lvl9pPr>
          </a:lstStyle>
          <a:p>
            <a:pPr lvl="0" algn="ctr" fontAlgn="auto">
              <a:spcBef>
                <a:spcPts val="0"/>
              </a:spcBef>
              <a:spcAft>
                <a:spcPts val="0"/>
              </a:spcAft>
              <a:buClrTx/>
              <a:buSzTx/>
              <a:buFontTx/>
              <a:defRPr/>
            </a:pPr>
            <a:r>
              <a:rPr lang="en-US" altLang="zh-CN" kern="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sym typeface="+mn-ea"/>
              </a:rPr>
              <a:t>Resource Management</a:t>
            </a:r>
          </a:p>
        </p:txBody>
      </p:sp>
      <p:sp>
        <p:nvSpPr>
          <p:cNvPr id="30758" name="圆角矩形 82"/>
          <p:cNvSpPr>
            <a:spLocks noChangeArrowheads="1"/>
          </p:cNvSpPr>
          <p:nvPr/>
        </p:nvSpPr>
        <p:spPr bwMode="auto">
          <a:xfrm>
            <a:off x="1673860" y="5663835"/>
            <a:ext cx="1466850" cy="45593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Inventory Mgmt</a:t>
            </a:r>
          </a:p>
        </p:txBody>
      </p:sp>
      <p:sp>
        <p:nvSpPr>
          <p:cNvPr id="109" name="圆角矩形 108"/>
          <p:cNvSpPr/>
          <p:nvPr/>
        </p:nvSpPr>
        <p:spPr bwMode="auto">
          <a:xfrm>
            <a:off x="3390900" y="2769505"/>
            <a:ext cx="3136900" cy="1659890"/>
          </a:xfrm>
          <a:prstGeom prst="roundRect">
            <a:avLst/>
          </a:prstGeom>
          <a:solidFill>
            <a:srgbClr val="00B0F0"/>
          </a:solidFill>
          <a:ln w="12700" cap="flat" cmpd="sng" algn="ctr">
            <a:solidFill>
              <a:srgbClr val="EEECE1">
                <a:lumMod val="50000"/>
              </a:srgbClr>
            </a:solidFill>
            <a:prstDash val="solid"/>
            <a:round/>
            <a:headEnd type="none" w="med" len="med"/>
            <a:tailEnd type="none" w="med" len="med"/>
          </a:ln>
          <a:effectLst/>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defRPr/>
            </a:pPr>
            <a:endParaRPr kumimoji="0" lang="zh-CN" altLang="en-US" sz="1400" b="0" i="0" u="none" strike="noStrike" kern="0" cap="none" spc="0" normalizeH="0" baseline="0" noProof="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15387" name="TextBox 51"/>
          <p:cNvSpPr txBox="1"/>
          <p:nvPr/>
        </p:nvSpPr>
        <p:spPr>
          <a:xfrm>
            <a:off x="4233292" y="2831735"/>
            <a:ext cx="1561465" cy="335280"/>
          </a:xfrm>
          <a:prstGeom prst="rect">
            <a:avLst/>
          </a:prstGeom>
          <a:noFill/>
          <a:ln w="9525">
            <a:noFill/>
          </a:ln>
        </p:spPr>
        <p:txBody>
          <a:bodyPr wrap="square">
            <a:spAutoFit/>
          </a:bodyPr>
          <a:lstStyle/>
          <a:p>
            <a:pPr lvl="0"/>
            <a:r>
              <a:rPr lang="en-US" altLang="zh-CN" sz="1600" dirty="0">
                <a:solidFill>
                  <a:srgbClr val="000000"/>
                </a:solidFill>
                <a:latin typeface="Times New Roman" panose="02020603050405020304" pitchFamily="2" charset="0"/>
              </a:rPr>
              <a:t>Customer Care</a:t>
            </a:r>
            <a:endParaRPr lang="en-US" altLang="zh-CN" sz="1600" dirty="0">
              <a:solidFill>
                <a:srgbClr val="000000"/>
              </a:solidFill>
              <a:latin typeface="Times New Roman" panose="02020603050405020304" pitchFamily="2" charset="0"/>
              <a:ea typeface="宋体" panose="02010600030101010101" pitchFamily="2" charset="-122"/>
            </a:endParaRPr>
          </a:p>
        </p:txBody>
      </p:sp>
      <p:sp>
        <p:nvSpPr>
          <p:cNvPr id="15395" name="TextBox 51"/>
          <p:cNvSpPr txBox="1"/>
          <p:nvPr/>
        </p:nvSpPr>
        <p:spPr>
          <a:xfrm>
            <a:off x="6952615" y="3889645"/>
            <a:ext cx="1950720" cy="335280"/>
          </a:xfrm>
          <a:prstGeom prst="rect">
            <a:avLst/>
          </a:prstGeom>
          <a:noFill/>
          <a:ln w="9525">
            <a:noFill/>
          </a:ln>
        </p:spPr>
        <p:txBody>
          <a:bodyPr wrap="square">
            <a:spAutoFit/>
          </a:bodyPr>
          <a:lstStyle/>
          <a:p>
            <a:pPr lvl="0"/>
            <a:r>
              <a:rPr lang="en-US" altLang="zh-CN" sz="1600" dirty="0">
                <a:solidFill>
                  <a:srgbClr val="000000"/>
                </a:solidFill>
                <a:latin typeface="Times New Roman" panose="02020603050405020304" pitchFamily="2" charset="0"/>
                <a:ea typeface="宋体" panose="02010600030101010101" pitchFamily="2" charset="-122"/>
              </a:rPr>
              <a:t>Common Support</a:t>
            </a:r>
          </a:p>
        </p:txBody>
      </p:sp>
      <p:sp>
        <p:nvSpPr>
          <p:cNvPr id="24618" name="圆角矩形 82"/>
          <p:cNvSpPr>
            <a:spLocks noChangeArrowheads="1"/>
          </p:cNvSpPr>
          <p:nvPr/>
        </p:nvSpPr>
        <p:spPr bwMode="auto">
          <a:xfrm>
            <a:off x="327660" y="5120275"/>
            <a:ext cx="1295400" cy="47180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Card,imis Mgmt etc</a:t>
            </a:r>
          </a:p>
        </p:txBody>
      </p:sp>
      <p:sp>
        <p:nvSpPr>
          <p:cNvPr id="126" name="圆角矩形 125"/>
          <p:cNvSpPr/>
          <p:nvPr/>
        </p:nvSpPr>
        <p:spPr bwMode="auto">
          <a:xfrm>
            <a:off x="182245" y="734330"/>
            <a:ext cx="8721090" cy="603885"/>
          </a:xfrm>
          <a:prstGeom prst="roundRect">
            <a:avLst/>
          </a:prstGeom>
          <a:solidFill>
            <a:srgbClr val="00B0F0"/>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defRPr/>
            </a:pPr>
            <a:endParaRPr kumimoji="0" lang="zh-CN" altLang="en-US"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54" name="圆角矩形 94"/>
          <p:cNvSpPr>
            <a:spLocks noChangeArrowheads="1"/>
          </p:cNvSpPr>
          <p:nvPr/>
        </p:nvSpPr>
        <p:spPr bwMode="auto">
          <a:xfrm>
            <a:off x="6856413" y="5523500"/>
            <a:ext cx="1912938" cy="36195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Announcement Mgmt</a:t>
            </a:r>
            <a:endParaRPr kumimoji="0" lang="zh-CN" altLang="en-US"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51" name="圆角矩形 50"/>
          <p:cNvSpPr/>
          <p:nvPr/>
        </p:nvSpPr>
        <p:spPr bwMode="auto">
          <a:xfrm>
            <a:off x="6670040" y="1508395"/>
            <a:ext cx="2247265" cy="2154555"/>
          </a:xfrm>
          <a:prstGeom prst="roundRect">
            <a:avLst/>
          </a:prstGeom>
          <a:solidFill>
            <a:srgbClr val="00B0F0"/>
          </a:solidFill>
          <a:ln w="12700" cap="flat" cmpd="sng" algn="ctr">
            <a:solidFill>
              <a:srgbClr val="EEECE1">
                <a:lumMod val="50000"/>
              </a:srgbClr>
            </a:solidFill>
            <a:prstDash val="solid"/>
            <a:round/>
            <a:headEnd type="none" w="med" len="med"/>
            <a:tailEnd type="none" w="med" len="med"/>
          </a:ln>
          <a:effectLst/>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15411" name="TextBox 51"/>
          <p:cNvSpPr txBox="1"/>
          <p:nvPr/>
        </p:nvSpPr>
        <p:spPr>
          <a:xfrm>
            <a:off x="6779260" y="1588405"/>
            <a:ext cx="1966595" cy="335280"/>
          </a:xfrm>
          <a:prstGeom prst="rect">
            <a:avLst/>
          </a:prstGeom>
          <a:noFill/>
          <a:ln w="9525">
            <a:noFill/>
          </a:ln>
        </p:spPr>
        <p:txBody>
          <a:bodyPr wrap="square">
            <a:spAutoFit/>
          </a:bodyPr>
          <a:lstStyle/>
          <a:p>
            <a:pPr lvl="0"/>
            <a:r>
              <a:rPr lang="en-US" altLang="zh-CN" sz="1600" dirty="0">
                <a:solidFill>
                  <a:srgbClr val="000000"/>
                </a:solidFill>
                <a:latin typeface="Times New Roman" panose="02020603050405020304" pitchFamily="2" charset="0"/>
                <a:ea typeface="宋体" panose="02010600030101010101" pitchFamily="2" charset="-122"/>
              </a:rPr>
              <a:t>Provisioning Service</a:t>
            </a:r>
          </a:p>
        </p:txBody>
      </p:sp>
      <p:sp>
        <p:nvSpPr>
          <p:cNvPr id="15415" name="TextBox 51"/>
          <p:cNvSpPr txBox="1"/>
          <p:nvPr/>
        </p:nvSpPr>
        <p:spPr>
          <a:xfrm>
            <a:off x="288608" y="862283"/>
            <a:ext cx="939800" cy="335280"/>
          </a:xfrm>
          <a:prstGeom prst="rect">
            <a:avLst/>
          </a:prstGeom>
          <a:noFill/>
          <a:ln w="9525">
            <a:noFill/>
          </a:ln>
        </p:spPr>
        <p:txBody>
          <a:bodyPr>
            <a:spAutoFit/>
          </a:bodyPr>
          <a:lstStyle/>
          <a:p>
            <a:pPr lvl="0"/>
            <a:r>
              <a:rPr lang="en-US" altLang="zh-CN" sz="1600" dirty="0">
                <a:solidFill>
                  <a:srgbClr val="000000"/>
                </a:solidFill>
                <a:latin typeface="Times New Roman" panose="02020603050405020304" pitchFamily="2" charset="0"/>
                <a:ea typeface="宋体" panose="02010600030101010101" pitchFamily="2" charset="-122"/>
              </a:rPr>
              <a:t>Portal</a:t>
            </a:r>
          </a:p>
        </p:txBody>
      </p:sp>
      <p:sp>
        <p:nvSpPr>
          <p:cNvPr id="22" name="圆角矩形 94"/>
          <p:cNvSpPr>
            <a:spLocks noChangeArrowheads="1"/>
          </p:cNvSpPr>
          <p:nvPr/>
        </p:nvSpPr>
        <p:spPr bwMode="auto">
          <a:xfrm>
            <a:off x="6856730" y="4326525"/>
            <a:ext cx="1917700" cy="363538"/>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System Mgmt</a:t>
            </a:r>
            <a:endParaRPr kumimoji="0" lang="zh-CN" altLang="en-US" sz="11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37" name="圆角矩形 82"/>
          <p:cNvSpPr>
            <a:spLocks noChangeArrowheads="1"/>
          </p:cNvSpPr>
          <p:nvPr/>
        </p:nvSpPr>
        <p:spPr bwMode="auto">
          <a:xfrm>
            <a:off x="3485515" y="5116465"/>
            <a:ext cx="1391285" cy="47561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CT </a:t>
            </a:r>
            <a:r>
              <a:rPr lang="en-US" sz="1400" b="0" kern="0" noProof="0" dirty="0">
                <a:ln>
                  <a:noFill/>
                </a:ln>
                <a:solidFill>
                  <a:srgbClr val="000000"/>
                </a:solidFill>
                <a:effectLst/>
                <a:uLnTx/>
                <a:uFillTx/>
                <a:latin typeface="Times New Roman" panose="02020603050405020304" pitchFamily="2" charset="0"/>
                <a:cs typeface="Times New Roman" panose="02020603050405020304" pitchFamily="2" charset="0"/>
                <a:sym typeface="+mn-ea"/>
              </a:rPr>
              <a:t>Creating</a:t>
            </a:r>
            <a:endParaRPr kumimoji="0" lang="en-US"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38" name="圆角矩形 82"/>
          <p:cNvSpPr>
            <a:spLocks noChangeArrowheads="1"/>
          </p:cNvSpPr>
          <p:nvPr/>
        </p:nvSpPr>
        <p:spPr bwMode="auto">
          <a:xfrm>
            <a:off x="5020310" y="5686060"/>
            <a:ext cx="1449705" cy="41465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CT Reports</a:t>
            </a:r>
          </a:p>
        </p:txBody>
      </p:sp>
      <p:sp>
        <p:nvSpPr>
          <p:cNvPr id="39" name="圆角矩形 82"/>
          <p:cNvSpPr>
            <a:spLocks noChangeArrowheads="1"/>
          </p:cNvSpPr>
          <p:nvPr/>
        </p:nvSpPr>
        <p:spPr bwMode="auto">
          <a:xfrm>
            <a:off x="5017135" y="5116465"/>
            <a:ext cx="1444625" cy="47561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CT Tracking</a:t>
            </a:r>
          </a:p>
        </p:txBody>
      </p:sp>
      <p:sp>
        <p:nvSpPr>
          <p:cNvPr id="40" name="圆角矩形 94"/>
          <p:cNvSpPr>
            <a:spLocks noChangeArrowheads="1"/>
          </p:cNvSpPr>
          <p:nvPr/>
        </p:nvSpPr>
        <p:spPr bwMode="auto">
          <a:xfrm>
            <a:off x="6856730" y="4943745"/>
            <a:ext cx="1913255" cy="462280"/>
          </a:xfrm>
          <a:prstGeom prst="roundRect">
            <a:avLst>
              <a:gd name="adj" fmla="val 16667"/>
            </a:avLst>
          </a:prstGeom>
          <a:solidFill>
            <a:schemeClr val="tx1"/>
          </a:solidFill>
          <a:ln>
            <a:noFill/>
          </a:ln>
        </p:spPr>
        <p:txBody>
          <a:bodyPr lIns="54000" tIns="44450" rIns="54000" bIns="44450" anchor="ctr">
            <a:noAutofit/>
          </a:bodyPr>
          <a:lstStyle/>
          <a:p>
            <a:pPr lvl="0" algn="ctr" fontAlgn="auto">
              <a:spcBef>
                <a:spcPts val="0"/>
              </a:spcBef>
              <a:spcAft>
                <a:spcPts val="0"/>
              </a:spcAft>
              <a:buClrTx/>
              <a:buSzTx/>
              <a:buFontTx/>
              <a:defRPr/>
            </a:pPr>
            <a:r>
              <a:rPr lang="en-US" altLang="zh-CN" sz="1400" b="0" kern="0" noProof="0" dirty="0">
                <a:ln>
                  <a:noFill/>
                </a:ln>
                <a:solidFill>
                  <a:srgbClr val="000000"/>
                </a:solidFill>
                <a:effectLst/>
                <a:uLnTx/>
                <a:uFillTx/>
                <a:latin typeface="Times New Roman" panose="02020603050405020304" pitchFamily="2" charset="0"/>
                <a:cs typeface="Times New Roman" panose="02020603050405020304" pitchFamily="2" charset="0"/>
                <a:sym typeface="+mn-ea"/>
              </a:rPr>
              <a:t>Log Management</a:t>
            </a:r>
          </a:p>
        </p:txBody>
      </p:sp>
      <p:sp>
        <p:nvSpPr>
          <p:cNvPr id="41" name="圆角矩形 82"/>
          <p:cNvSpPr>
            <a:spLocks noChangeArrowheads="1"/>
          </p:cNvSpPr>
          <p:nvPr/>
        </p:nvSpPr>
        <p:spPr bwMode="auto">
          <a:xfrm>
            <a:off x="328295" y="1988455"/>
            <a:ext cx="1983740" cy="50673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Customer Information Management</a:t>
            </a:r>
          </a:p>
        </p:txBody>
      </p:sp>
      <p:sp>
        <p:nvSpPr>
          <p:cNvPr id="42" name="圆角矩形 82"/>
          <p:cNvSpPr>
            <a:spLocks noChangeArrowheads="1"/>
          </p:cNvSpPr>
          <p:nvPr/>
        </p:nvSpPr>
        <p:spPr bwMode="auto">
          <a:xfrm>
            <a:off x="2595880" y="1957975"/>
            <a:ext cx="1915795" cy="53721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Account Information </a:t>
            </a:r>
            <a:r>
              <a:rPr lang="en-US" altLang="zh-CN" sz="1400" b="0" kern="0" noProof="0" dirty="0">
                <a:ln>
                  <a:noFill/>
                </a:ln>
                <a:solidFill>
                  <a:srgbClr val="000000"/>
                </a:solidFill>
                <a:effectLst/>
                <a:uLnTx/>
                <a:uFillTx/>
                <a:latin typeface="Times New Roman" panose="02020603050405020304" pitchFamily="2" charset="0"/>
                <a:cs typeface="Times New Roman" panose="02020603050405020304" pitchFamily="2" charset="0"/>
                <a:sym typeface="+mn-ea"/>
              </a:rPr>
              <a:t>Management</a:t>
            </a:r>
            <a:endPar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43" name="圆角矩形 82"/>
          <p:cNvSpPr>
            <a:spLocks noChangeArrowheads="1"/>
          </p:cNvSpPr>
          <p:nvPr/>
        </p:nvSpPr>
        <p:spPr bwMode="auto">
          <a:xfrm>
            <a:off x="3494405" y="5686060"/>
            <a:ext cx="1383030" cy="41465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CT Handling</a:t>
            </a:r>
          </a:p>
        </p:txBody>
      </p:sp>
      <p:sp>
        <p:nvSpPr>
          <p:cNvPr id="44" name="圆角矩形 94"/>
          <p:cNvSpPr>
            <a:spLocks noChangeArrowheads="1"/>
          </p:cNvSpPr>
          <p:nvPr/>
        </p:nvSpPr>
        <p:spPr bwMode="auto">
          <a:xfrm>
            <a:off x="6856730" y="5521595"/>
            <a:ext cx="1913255" cy="525780"/>
          </a:xfrm>
          <a:prstGeom prst="roundRect">
            <a:avLst>
              <a:gd name="adj" fmla="val 16667"/>
            </a:avLst>
          </a:prstGeom>
          <a:solidFill>
            <a:schemeClr val="tx1"/>
          </a:solidFill>
          <a:ln>
            <a:noFill/>
          </a:ln>
        </p:spPr>
        <p:txBody>
          <a:bodyPr lIns="54000" tIns="44450" rIns="54000" bIns="44450" anchor="ctr">
            <a:noAutofit/>
          </a:bodyPr>
          <a:lstStyle/>
          <a:p>
            <a:pPr lvl="0" algn="ctr" fontAlgn="auto">
              <a:spcBef>
                <a:spcPts val="0"/>
              </a:spcBef>
              <a:spcAft>
                <a:spcPts val="0"/>
              </a:spcAft>
              <a:buClrTx/>
              <a:buSzTx/>
              <a:buFontTx/>
              <a:defRPr/>
            </a:pPr>
            <a:r>
              <a:rPr lang="en-US" altLang="zh-CN" sz="1400" b="0" kern="0" noProof="0" dirty="0">
                <a:ln>
                  <a:noFill/>
                </a:ln>
                <a:solidFill>
                  <a:srgbClr val="000000"/>
                </a:solidFill>
                <a:effectLst/>
                <a:uLnTx/>
                <a:uFillTx/>
                <a:latin typeface="Times New Roman" panose="02020603050405020304" pitchFamily="2" charset="0"/>
                <a:cs typeface="Times New Roman" panose="02020603050405020304" pitchFamily="2" charset="0"/>
                <a:sym typeface="+mn-ea"/>
              </a:rPr>
              <a:t>Announcement Mgmt</a:t>
            </a:r>
          </a:p>
        </p:txBody>
      </p:sp>
      <p:sp>
        <p:nvSpPr>
          <p:cNvPr id="45" name="圆角矩形 82"/>
          <p:cNvSpPr>
            <a:spLocks noChangeArrowheads="1"/>
          </p:cNvSpPr>
          <p:nvPr/>
        </p:nvSpPr>
        <p:spPr bwMode="auto">
          <a:xfrm>
            <a:off x="4624705" y="1957975"/>
            <a:ext cx="1703070" cy="50673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Customer Group </a:t>
            </a:r>
            <a:r>
              <a:rPr lang="en-US" altLang="zh-CN" sz="1400" b="0" kern="0" noProof="0" dirty="0">
                <a:ln>
                  <a:noFill/>
                </a:ln>
                <a:solidFill>
                  <a:srgbClr val="000000"/>
                </a:solidFill>
                <a:effectLst/>
                <a:uLnTx/>
                <a:uFillTx/>
                <a:latin typeface="Times New Roman" panose="02020603050405020304" pitchFamily="2" charset="0"/>
                <a:cs typeface="Times New Roman" panose="02020603050405020304" pitchFamily="2" charset="0"/>
                <a:sym typeface="+mn-ea"/>
              </a:rPr>
              <a:t>Management</a:t>
            </a:r>
            <a:endPar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46" name="圆角矩形 94"/>
          <p:cNvSpPr>
            <a:spLocks noChangeArrowheads="1"/>
          </p:cNvSpPr>
          <p:nvPr/>
        </p:nvSpPr>
        <p:spPr bwMode="auto">
          <a:xfrm>
            <a:off x="6856730" y="4324620"/>
            <a:ext cx="1917700" cy="524510"/>
          </a:xfrm>
          <a:prstGeom prst="roundRect">
            <a:avLst>
              <a:gd name="adj" fmla="val 16667"/>
            </a:avLst>
          </a:prstGeom>
          <a:solidFill>
            <a:schemeClr val="tx1"/>
          </a:solidFill>
          <a:ln>
            <a:noFill/>
          </a:ln>
        </p:spPr>
        <p:txBody>
          <a:bodyPr lIns="54000" tIns="44450" rIns="54000" bIns="44450" anchor="ctr">
            <a:noAutofit/>
          </a:bodyPr>
          <a:lstStyle/>
          <a:p>
            <a:pPr lvl="0" algn="ctr" fontAlgn="auto">
              <a:spcBef>
                <a:spcPts val="0"/>
              </a:spcBef>
              <a:spcAft>
                <a:spcPts val="0"/>
              </a:spcAft>
              <a:buClrTx/>
              <a:buSzTx/>
              <a:buFontTx/>
              <a:defRPr/>
            </a:pPr>
            <a:r>
              <a:rPr lang="en-US" altLang="zh-CN" sz="1400" b="0" kern="0" noProof="0" dirty="0">
                <a:ln>
                  <a:noFill/>
                </a:ln>
                <a:solidFill>
                  <a:srgbClr val="000000"/>
                </a:solidFill>
                <a:effectLst/>
                <a:uLnTx/>
                <a:uFillTx/>
                <a:latin typeface="Times New Roman" panose="02020603050405020304" pitchFamily="2" charset="0"/>
                <a:cs typeface="Times New Roman" panose="02020603050405020304" pitchFamily="2" charset="0"/>
                <a:sym typeface="+mn-ea"/>
              </a:rPr>
              <a:t>System Management</a:t>
            </a:r>
          </a:p>
        </p:txBody>
      </p:sp>
      <p:sp>
        <p:nvSpPr>
          <p:cNvPr id="47" name="圆角矩形 94"/>
          <p:cNvSpPr>
            <a:spLocks noChangeArrowheads="1"/>
          </p:cNvSpPr>
          <p:nvPr/>
        </p:nvSpPr>
        <p:spPr bwMode="auto">
          <a:xfrm>
            <a:off x="6779260" y="2533920"/>
            <a:ext cx="2040255" cy="44640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NE Info Configuration</a:t>
            </a:r>
          </a:p>
        </p:txBody>
      </p:sp>
      <p:sp>
        <p:nvSpPr>
          <p:cNvPr id="48" name="圆角矩形 94"/>
          <p:cNvSpPr>
            <a:spLocks noChangeArrowheads="1"/>
          </p:cNvSpPr>
          <p:nvPr/>
        </p:nvSpPr>
        <p:spPr bwMode="auto">
          <a:xfrm>
            <a:off x="6779260" y="3066685"/>
            <a:ext cx="2050415" cy="41656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0" kern="0" noProof="0" dirty="0">
                <a:ln>
                  <a:noFill/>
                </a:ln>
                <a:solidFill>
                  <a:srgbClr val="000000"/>
                </a:solidFill>
                <a:effectLst/>
                <a:uLnTx/>
                <a:uFillTx/>
                <a:latin typeface="Times New Roman" panose="02020603050405020304" pitchFamily="2" charset="0"/>
                <a:cs typeface="Times New Roman" panose="02020603050405020304" pitchFamily="2" charset="0"/>
                <a:sym typeface="+mn-ea"/>
              </a:rPr>
              <a:t>Instruction </a:t>
            </a: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Track</a:t>
            </a:r>
            <a:endParaRPr kumimoji="0" lang="zh-CN" altLang="en-US"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50" name="圆角矩形 94"/>
          <p:cNvSpPr>
            <a:spLocks noChangeArrowheads="1"/>
          </p:cNvSpPr>
          <p:nvPr/>
        </p:nvSpPr>
        <p:spPr bwMode="auto">
          <a:xfrm>
            <a:off x="6790055" y="2054495"/>
            <a:ext cx="2040255" cy="37655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 Instruction Configuration</a:t>
            </a:r>
          </a:p>
        </p:txBody>
      </p:sp>
      <p:sp>
        <p:nvSpPr>
          <p:cNvPr id="61" name="圆角矩形 82"/>
          <p:cNvSpPr>
            <a:spLocks noChangeArrowheads="1"/>
          </p:cNvSpPr>
          <p:nvPr/>
        </p:nvSpPr>
        <p:spPr bwMode="auto">
          <a:xfrm>
            <a:off x="3494405" y="3208925"/>
            <a:ext cx="1445260" cy="45974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Subscription</a:t>
            </a: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0" kern="0" dirty="0">
                <a:solidFill>
                  <a:srgbClr val="000000"/>
                </a:solidFill>
                <a:latin typeface="Times New Roman" panose="02020603050405020304" pitchFamily="2" charset="0"/>
                <a:cs typeface="Times New Roman" panose="02020603050405020304" pitchFamily="2" charset="0"/>
              </a:rPr>
              <a:t>Management</a:t>
            </a:r>
            <a:endPar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62" name="圆角矩形 82"/>
          <p:cNvSpPr>
            <a:spLocks noChangeArrowheads="1"/>
          </p:cNvSpPr>
          <p:nvPr/>
        </p:nvSpPr>
        <p:spPr bwMode="auto">
          <a:xfrm>
            <a:off x="3522345" y="3788680"/>
            <a:ext cx="1444625" cy="52641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Service</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Changing</a:t>
            </a:r>
          </a:p>
        </p:txBody>
      </p:sp>
      <p:sp>
        <p:nvSpPr>
          <p:cNvPr id="63" name="圆角矩形 82"/>
          <p:cNvSpPr>
            <a:spLocks noChangeArrowheads="1"/>
          </p:cNvSpPr>
          <p:nvPr/>
        </p:nvSpPr>
        <p:spPr bwMode="auto">
          <a:xfrm>
            <a:off x="5020310" y="3818525"/>
            <a:ext cx="1377315" cy="527050"/>
          </a:xfrm>
          <a:prstGeom prst="roundRect">
            <a:avLst>
              <a:gd name="adj" fmla="val 16667"/>
            </a:avLst>
          </a:prstGeom>
          <a:solidFill>
            <a:schemeClr val="tx1"/>
          </a:solidFill>
          <a:ln>
            <a:noFill/>
          </a:ln>
        </p:spPr>
        <p:txBody>
          <a:bodyPr lIns="54000" tIns="44450" rIns="54000" bIns="44450" anchor="ctr"/>
          <a:lstStyle/>
          <a:p>
            <a:pPr lvl="0" algn="ctr" rtl="0" fontAlgn="auto">
              <a:spcBef>
                <a:spcPts val="0"/>
              </a:spcBef>
              <a:spcAft>
                <a:spcPts val="0"/>
              </a:spcAft>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Batch</a:t>
            </a:r>
            <a:r>
              <a:rPr lang="en-US" altLang="zh-CN" sz="1400" b="0" kern="0" noProof="0" dirty="0">
                <a:solidFill>
                  <a:srgbClr val="000000"/>
                </a:solidFill>
                <a:latin typeface="Times New Roman" panose="02020603050405020304" pitchFamily="2" charset="0"/>
                <a:cs typeface="Times New Roman" panose="02020603050405020304" pitchFamily="2" charset="0"/>
              </a:rPr>
              <a:t> </a:t>
            </a:r>
            <a:r>
              <a:rPr lang="en-US" altLang="zh-CN" sz="1400" b="0" kern="0" dirty="0">
                <a:solidFill>
                  <a:srgbClr val="000000"/>
                </a:solidFill>
                <a:latin typeface="Times New Roman" panose="02020603050405020304" pitchFamily="2" charset="0"/>
                <a:cs typeface="Times New Roman" panose="02020603050405020304" pitchFamily="2" charset="0"/>
              </a:rPr>
              <a:t>Prepaid</a:t>
            </a:r>
          </a:p>
          <a:p>
            <a:pPr lvl="0" algn="ctr" rtl="0" fontAlgn="auto">
              <a:spcBef>
                <a:spcPts val="0"/>
              </a:spcBef>
              <a:spcAft>
                <a:spcPts val="0"/>
              </a:spcAft>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Operation</a:t>
            </a:r>
          </a:p>
        </p:txBody>
      </p:sp>
      <p:sp>
        <p:nvSpPr>
          <p:cNvPr id="64" name="圆角矩形 82"/>
          <p:cNvSpPr>
            <a:spLocks noChangeArrowheads="1"/>
          </p:cNvSpPr>
          <p:nvPr/>
        </p:nvSpPr>
        <p:spPr bwMode="auto">
          <a:xfrm>
            <a:off x="1248728" y="862283"/>
            <a:ext cx="1169988" cy="361950"/>
          </a:xfrm>
          <a:prstGeom prst="roundRect">
            <a:avLst>
              <a:gd name="adj" fmla="val 16667"/>
            </a:avLst>
          </a:prstGeom>
          <a:solidFill>
            <a:schemeClr val="tx1"/>
          </a:solidFill>
          <a:ln>
            <a:solidFill>
              <a:schemeClr val="accent1"/>
            </a:solid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Payment</a:t>
            </a:r>
          </a:p>
        </p:txBody>
      </p:sp>
      <p:sp>
        <p:nvSpPr>
          <p:cNvPr id="65" name="圆角矩形 82"/>
          <p:cNvSpPr>
            <a:spLocks noChangeArrowheads="1"/>
          </p:cNvSpPr>
          <p:nvPr/>
        </p:nvSpPr>
        <p:spPr bwMode="auto">
          <a:xfrm>
            <a:off x="2520950" y="865458"/>
            <a:ext cx="1214438" cy="36195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Query</a:t>
            </a:r>
          </a:p>
        </p:txBody>
      </p:sp>
      <p:sp>
        <p:nvSpPr>
          <p:cNvPr id="67" name="圆角矩形 82"/>
          <p:cNvSpPr>
            <a:spLocks noChangeArrowheads="1"/>
          </p:cNvSpPr>
          <p:nvPr/>
        </p:nvSpPr>
        <p:spPr bwMode="auto">
          <a:xfrm>
            <a:off x="3883025" y="871808"/>
            <a:ext cx="1308100" cy="36195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Self-service</a:t>
            </a:r>
          </a:p>
        </p:txBody>
      </p:sp>
      <p:sp>
        <p:nvSpPr>
          <p:cNvPr id="68" name="圆角矩形 82"/>
          <p:cNvSpPr>
            <a:spLocks noChangeArrowheads="1"/>
          </p:cNvSpPr>
          <p:nvPr/>
        </p:nvSpPr>
        <p:spPr bwMode="auto">
          <a:xfrm>
            <a:off x="6670675" y="876570"/>
            <a:ext cx="1924050" cy="36195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b="0" kern="0" noProof="0" dirty="0">
                <a:ln>
                  <a:noFill/>
                </a:ln>
                <a:solidFill>
                  <a:srgbClr val="000000"/>
                </a:solidFill>
                <a:effectLst/>
                <a:uLnTx/>
                <a:uFillTx/>
                <a:latin typeface="Times New Roman" panose="02020603050405020304" pitchFamily="2" charset="0"/>
                <a:cs typeface="Times New Roman" panose="02020603050405020304" pitchFamily="2" charset="0"/>
                <a:sym typeface="+mn-ea"/>
              </a:rPr>
              <a:t>Announcement </a:t>
            </a:r>
            <a:endPar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
        <p:nvSpPr>
          <p:cNvPr id="70" name="圆角矩形 82"/>
          <p:cNvSpPr>
            <a:spLocks noChangeArrowheads="1"/>
          </p:cNvSpPr>
          <p:nvPr/>
        </p:nvSpPr>
        <p:spPr bwMode="auto">
          <a:xfrm>
            <a:off x="5020310" y="3209560"/>
            <a:ext cx="1376680" cy="45783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Integrated</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Enquiry</a:t>
            </a:r>
          </a:p>
        </p:txBody>
      </p:sp>
      <p:sp>
        <p:nvSpPr>
          <p:cNvPr id="72" name="圆角矩形 82"/>
          <p:cNvSpPr>
            <a:spLocks noChangeArrowheads="1"/>
          </p:cNvSpPr>
          <p:nvPr/>
        </p:nvSpPr>
        <p:spPr bwMode="auto">
          <a:xfrm>
            <a:off x="5357813" y="876253"/>
            <a:ext cx="1127125" cy="36195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Acceptance</a:t>
            </a:r>
          </a:p>
        </p:txBody>
      </p:sp>
      <p:sp>
        <p:nvSpPr>
          <p:cNvPr id="80" name="圆角矩形 82"/>
          <p:cNvSpPr>
            <a:spLocks noChangeArrowheads="1"/>
          </p:cNvSpPr>
          <p:nvPr/>
        </p:nvSpPr>
        <p:spPr bwMode="auto">
          <a:xfrm>
            <a:off x="401955" y="3209560"/>
            <a:ext cx="1303655" cy="458470"/>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Product Configuration</a:t>
            </a:r>
          </a:p>
        </p:txBody>
      </p:sp>
      <p:sp>
        <p:nvSpPr>
          <p:cNvPr id="82" name="圆角矩形 82"/>
          <p:cNvSpPr>
            <a:spLocks noChangeArrowheads="1"/>
          </p:cNvSpPr>
          <p:nvPr/>
        </p:nvSpPr>
        <p:spPr bwMode="auto">
          <a:xfrm>
            <a:off x="1762760" y="3209560"/>
            <a:ext cx="1297305" cy="459105"/>
          </a:xfrm>
          <a:prstGeom prst="roundRect">
            <a:avLst>
              <a:gd name="adj" fmla="val 16667"/>
            </a:avLst>
          </a:prstGeom>
          <a:solidFill>
            <a:schemeClr val="tx1"/>
          </a:solidFill>
          <a:ln>
            <a:noFill/>
          </a:ln>
        </p:spPr>
        <p:txBody>
          <a:bodyPr lIns="54000" tIns="44450" rIns="54000" bIns="4445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Package</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rPr>
              <a:t>Configuration</a:t>
            </a:r>
            <a:endParaRPr kumimoji="0" lang="zh-CN" altLang="en-US" sz="1400" b="0" i="0" u="none" strike="noStrike" kern="0" cap="none" spc="0" normalizeH="0" baseline="0" noProof="0" dirty="0">
              <a:ln>
                <a:noFill/>
              </a:ln>
              <a:solidFill>
                <a:srgbClr val="000000"/>
              </a:solidFill>
              <a:effectLst/>
              <a:uLnTx/>
              <a:uFillTx/>
              <a:latin typeface="Times New Roman" panose="02020603050405020304" pitchFamily="2" charset="0"/>
              <a:ea typeface="宋体" panose="02010600030101010101" pitchFamily="2" charset="-122"/>
              <a:cs typeface="Times New Roman" panose="02020603050405020304"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p:cNvSpPr>
          <p:nvPr/>
        </p:nvSpPr>
        <p:spPr>
          <a:xfrm>
            <a:off x="434975" y="0"/>
            <a:ext cx="5708650" cy="584200"/>
          </a:xfrm>
          <a:prstGeom prst="rect">
            <a:avLst/>
          </a:prstGeom>
          <a:noFill/>
          <a:ln w="9525">
            <a:noFill/>
          </a:ln>
        </p:spPr>
        <p:txBody>
          <a:bodyPr vert="horz" wrap="square" lIns="91440" tIns="45720" rIns="91440" bIns="45720" anchor="ctr"/>
          <a:lstStyle>
            <a:lvl1pPr marL="0" lvl="0" indent="0" algn="l" defTabSz="914400" eaLnBrk="0" fontAlgn="base" latinLnBrk="0" hangingPunct="0">
              <a:lnSpc>
                <a:spcPct val="85000"/>
              </a:lnSpc>
              <a:spcBef>
                <a:spcPct val="0"/>
              </a:spcBef>
              <a:spcAft>
                <a:spcPct val="0"/>
              </a:spcAft>
              <a:buClr>
                <a:srgbClr val="000000"/>
              </a:buClr>
              <a:buNone/>
              <a:defRPr sz="2800" b="0" i="0" u="none" kern="1200" baseline="0">
                <a:solidFill>
                  <a:schemeClr val="tx1"/>
                </a:solidFill>
                <a:latin typeface="+mj-lt"/>
                <a:ea typeface="+mj-ea"/>
                <a:cs typeface="+mj-cs"/>
              </a:defRPr>
            </a:lvl1pPr>
          </a:lstStyle>
          <a:p>
            <a:r>
              <a:rPr lang="en-US" altLang="zh-CN" dirty="0">
                <a:latin typeface="Times New Roman" panose="02020603050405020304" pitchFamily="2" charset="0"/>
              </a:rPr>
              <a:t>Contents</a:t>
            </a:r>
          </a:p>
        </p:txBody>
      </p:sp>
      <p:sp>
        <p:nvSpPr>
          <p:cNvPr id="5819394" name="Rectangle 2"/>
          <p:cNvSpPr/>
          <p:nvPr/>
        </p:nvSpPr>
        <p:spPr>
          <a:xfrm>
            <a:off x="1792923" y="3303905"/>
            <a:ext cx="5661025" cy="727075"/>
          </a:xfrm>
          <a:prstGeom prst="rect">
            <a:avLst/>
          </a:prstGeom>
          <a:gradFill rotWithShape="1">
            <a:gsLst>
              <a:gs pos="0">
                <a:srgbClr val="FF99CC">
                  <a:alpha val="20000"/>
                </a:srgbClr>
              </a:gs>
              <a:gs pos="100000">
                <a:srgbClr val="76475E">
                  <a:alpha val="60001"/>
                </a:srgbClr>
              </a:gs>
            </a:gsLst>
            <a:lin ang="0" scaled="1"/>
            <a:tileRect/>
          </a:gradFill>
          <a:ln w="12700">
            <a:noFill/>
          </a:ln>
        </p:spPr>
        <p:txBody>
          <a:bodyPr wrap="none" lIns="54000" tIns="44450" rIns="54000" bIns="44450" anchor="ctr"/>
          <a:lstStyle/>
          <a:p>
            <a:pPr lvl="0"/>
            <a:endParaRPr lang="zh-CN" altLang="en-US" dirty="0">
              <a:latin typeface="华文楷体" panose="02010600040101010101" pitchFamily="2" charset="-122"/>
              <a:ea typeface="华文楷体" panose="02010600040101010101" pitchFamily="2" charset="-122"/>
            </a:endParaRPr>
          </a:p>
        </p:txBody>
      </p:sp>
      <p:grpSp>
        <p:nvGrpSpPr>
          <p:cNvPr id="64516" name="Group 5"/>
          <p:cNvGrpSpPr/>
          <p:nvPr/>
        </p:nvGrpSpPr>
        <p:grpSpPr>
          <a:xfrm>
            <a:off x="1169988" y="1798955"/>
            <a:ext cx="6353175" cy="649288"/>
            <a:chOff x="1191" y="1079"/>
            <a:chExt cx="4002" cy="409"/>
          </a:xfrm>
        </p:grpSpPr>
        <p:grpSp>
          <p:nvGrpSpPr>
            <p:cNvPr id="64550" name="Group 6"/>
            <p:cNvGrpSpPr/>
            <p:nvPr/>
          </p:nvGrpSpPr>
          <p:grpSpPr>
            <a:xfrm>
              <a:off x="1191" y="1079"/>
              <a:ext cx="468" cy="409"/>
              <a:chOff x="1110" y="2656"/>
              <a:chExt cx="1549" cy="1351"/>
            </a:xfrm>
          </p:grpSpPr>
          <p:sp>
            <p:nvSpPr>
              <p:cNvPr id="64553" name="AutoShape 7"/>
              <p:cNvSpPr/>
              <p:nvPr/>
            </p:nvSpPr>
            <p:spPr>
              <a:xfrm>
                <a:off x="1123" y="2679"/>
                <a:ext cx="1536" cy="1328"/>
              </a:xfrm>
              <a:prstGeom prst="hexagon">
                <a:avLst>
                  <a:gd name="adj" fmla="val 28915"/>
                  <a:gd name="vf" fmla="val 115470"/>
                </a:avLst>
              </a:prstGeom>
              <a:solidFill>
                <a:srgbClr val="808080"/>
              </a:solidFill>
              <a:ln w="9525">
                <a:noFill/>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54" name="AutoShape 8"/>
              <p:cNvSpPr/>
              <p:nvPr/>
            </p:nvSpPr>
            <p:spPr>
              <a:xfrm>
                <a:off x="1110" y="2656"/>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2700000" scaled="1"/>
                <a:tileRect/>
              </a:gradFill>
              <a:ln w="9525" cap="flat" cmpd="sng">
                <a:solidFill>
                  <a:srgbClr val="C0C0C0"/>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55" name="AutoShape 9"/>
              <p:cNvSpPr/>
              <p:nvPr/>
            </p:nvSpPr>
            <p:spPr>
              <a:xfrm>
                <a:off x="1200" y="2736"/>
                <a:ext cx="1350" cy="1168"/>
              </a:xfrm>
              <a:prstGeom prst="hexagon">
                <a:avLst>
                  <a:gd name="adj" fmla="val 28895"/>
                  <a:gd name="vf" fmla="val 115470"/>
                </a:avLst>
              </a:prstGeom>
              <a:gradFill rotWithShape="1">
                <a:gsLst>
                  <a:gs pos="0">
                    <a:srgbClr val="474776"/>
                  </a:gs>
                  <a:gs pos="100000">
                    <a:srgbClr val="9999FF"/>
                  </a:gs>
                </a:gsLst>
                <a:lin ang="2700000" scaled="1"/>
                <a:tileRect/>
              </a:gradFill>
              <a:ln w="9525" cap="flat" cmpd="sng">
                <a:solidFill>
                  <a:srgbClr val="333333"/>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grpSp>
        <p:sp>
          <p:nvSpPr>
            <p:cNvPr id="64551" name="Line 10"/>
            <p:cNvSpPr/>
            <p:nvPr/>
          </p:nvSpPr>
          <p:spPr>
            <a:xfrm>
              <a:off x="1565" y="1454"/>
              <a:ext cx="3628" cy="0"/>
            </a:xfrm>
            <a:prstGeom prst="line">
              <a:avLst/>
            </a:prstGeom>
            <a:ln w="25400" cap="flat" cmpd="sng">
              <a:solidFill>
                <a:srgbClr val="C0C0C0"/>
              </a:solidFill>
              <a:prstDash val="sysDot"/>
              <a:headEnd type="none" w="med" len="med"/>
              <a:tailEnd type="oval" w="med" len="med"/>
            </a:ln>
          </p:spPr>
        </p:sp>
        <p:sp>
          <p:nvSpPr>
            <p:cNvPr id="64552" name="Text Box 11"/>
            <p:cNvSpPr txBox="1"/>
            <p:nvPr/>
          </p:nvSpPr>
          <p:spPr>
            <a:xfrm>
              <a:off x="1312" y="1140"/>
              <a:ext cx="217" cy="281"/>
            </a:xfrm>
            <a:prstGeom prst="rect">
              <a:avLst/>
            </a:prstGeom>
            <a:noFill/>
            <a:ln w="9525">
              <a:noFill/>
            </a:ln>
          </p:spPr>
          <p:txBody>
            <a:bodyPr lIns="88697" tIns="44348" rIns="88697" bIns="44348"/>
            <a:lstStyle/>
            <a:p>
              <a:pPr lvl="0" eaLnBrk="1" hangingPunct="1"/>
              <a:r>
                <a:rPr lang="en-US" altLang="zh-CN" sz="2300" dirty="0">
                  <a:solidFill>
                    <a:srgbClr val="FFFFFF"/>
                  </a:solidFill>
                  <a:latin typeface="Arial" panose="020B0604020202020204" pitchFamily="34" charset="0"/>
                  <a:ea typeface="宋体" panose="02010600030101010101" pitchFamily="2" charset="-122"/>
                </a:rPr>
                <a:t>1</a:t>
              </a:r>
              <a:endParaRPr lang="en-US" altLang="zh-CN" dirty="0">
                <a:solidFill>
                  <a:schemeClr val="tx1"/>
                </a:solidFill>
                <a:latin typeface="Arial" panose="020B0604020202020204" pitchFamily="34" charset="0"/>
                <a:ea typeface="宋体" panose="02010600030101010101" pitchFamily="2" charset="-122"/>
              </a:endParaRPr>
            </a:p>
          </p:txBody>
        </p:sp>
      </p:grpSp>
      <p:grpSp>
        <p:nvGrpSpPr>
          <p:cNvPr id="64517" name="Group 13"/>
          <p:cNvGrpSpPr/>
          <p:nvPr/>
        </p:nvGrpSpPr>
        <p:grpSpPr>
          <a:xfrm>
            <a:off x="1169988" y="2591118"/>
            <a:ext cx="6353175" cy="647700"/>
            <a:chOff x="1191" y="1641"/>
            <a:chExt cx="4002" cy="408"/>
          </a:xfrm>
        </p:grpSpPr>
        <p:grpSp>
          <p:nvGrpSpPr>
            <p:cNvPr id="64544" name="Group 14"/>
            <p:cNvGrpSpPr/>
            <p:nvPr/>
          </p:nvGrpSpPr>
          <p:grpSpPr>
            <a:xfrm>
              <a:off x="1191" y="1641"/>
              <a:ext cx="468" cy="408"/>
              <a:chOff x="3174" y="2656"/>
              <a:chExt cx="1549" cy="1351"/>
            </a:xfrm>
          </p:grpSpPr>
          <p:sp>
            <p:nvSpPr>
              <p:cNvPr id="64547" name="AutoShape 15"/>
              <p:cNvSpPr/>
              <p:nvPr/>
            </p:nvSpPr>
            <p:spPr>
              <a:xfrm>
                <a:off x="3187" y="2679"/>
                <a:ext cx="1536" cy="1328"/>
              </a:xfrm>
              <a:prstGeom prst="hexagon">
                <a:avLst>
                  <a:gd name="adj" fmla="val 28915"/>
                  <a:gd name="vf" fmla="val 115470"/>
                </a:avLst>
              </a:prstGeom>
              <a:solidFill>
                <a:srgbClr val="808080"/>
              </a:solidFill>
              <a:ln w="9525">
                <a:noFill/>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8" name="AutoShape 16"/>
              <p:cNvSpPr/>
              <p:nvPr/>
            </p:nvSpPr>
            <p:spPr>
              <a:xfrm>
                <a:off x="3174" y="2656"/>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2700000" scaled="1"/>
                <a:tileRect/>
              </a:gradFill>
              <a:ln w="9525" cap="flat" cmpd="sng">
                <a:solidFill>
                  <a:srgbClr val="C0C0C0"/>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9" name="AutoShape 17"/>
              <p:cNvSpPr/>
              <p:nvPr/>
            </p:nvSpPr>
            <p:spPr>
              <a:xfrm>
                <a:off x="3264" y="2736"/>
                <a:ext cx="1350" cy="1168"/>
              </a:xfrm>
              <a:prstGeom prst="hexagon">
                <a:avLst>
                  <a:gd name="adj" fmla="val 28895"/>
                  <a:gd name="vf" fmla="val 115470"/>
                </a:avLst>
              </a:prstGeom>
              <a:gradFill rotWithShape="1">
                <a:gsLst>
                  <a:gs pos="0">
                    <a:srgbClr val="405D0D"/>
                  </a:gs>
                  <a:gs pos="100000">
                    <a:srgbClr val="8BC91B"/>
                  </a:gs>
                </a:gsLst>
                <a:lin ang="2700000" scaled="1"/>
                <a:tileRect/>
              </a:gradFill>
              <a:ln w="9525" cap="flat" cmpd="sng">
                <a:solidFill>
                  <a:srgbClr val="333333"/>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grpSp>
        <p:sp>
          <p:nvSpPr>
            <p:cNvPr id="64545" name="Line 18"/>
            <p:cNvSpPr/>
            <p:nvPr/>
          </p:nvSpPr>
          <p:spPr>
            <a:xfrm>
              <a:off x="1565" y="2015"/>
              <a:ext cx="3628" cy="0"/>
            </a:xfrm>
            <a:prstGeom prst="line">
              <a:avLst/>
            </a:prstGeom>
            <a:ln w="25400" cap="flat" cmpd="sng">
              <a:solidFill>
                <a:srgbClr val="C0C0C0"/>
              </a:solidFill>
              <a:prstDash val="sysDot"/>
              <a:headEnd type="none" w="med" len="med"/>
              <a:tailEnd type="oval" w="med" len="med"/>
            </a:ln>
          </p:spPr>
        </p:sp>
        <p:sp>
          <p:nvSpPr>
            <p:cNvPr id="64546" name="Text Box 19"/>
            <p:cNvSpPr txBox="1"/>
            <p:nvPr/>
          </p:nvSpPr>
          <p:spPr>
            <a:xfrm>
              <a:off x="1312" y="1701"/>
              <a:ext cx="217" cy="281"/>
            </a:xfrm>
            <a:prstGeom prst="rect">
              <a:avLst/>
            </a:prstGeom>
            <a:noFill/>
            <a:ln w="9525">
              <a:noFill/>
            </a:ln>
          </p:spPr>
          <p:txBody>
            <a:bodyPr lIns="88697" tIns="44348" rIns="88697" bIns="44348"/>
            <a:lstStyle/>
            <a:p>
              <a:pPr lvl="0" eaLnBrk="1" hangingPunct="1"/>
              <a:r>
                <a:rPr lang="en-US" altLang="zh-CN" sz="2300" dirty="0">
                  <a:solidFill>
                    <a:srgbClr val="FFFFFF"/>
                  </a:solidFill>
                  <a:latin typeface="Arial" panose="020B0604020202020204" pitchFamily="34" charset="0"/>
                  <a:ea typeface="宋体" panose="02010600030101010101" pitchFamily="2" charset="-122"/>
                </a:rPr>
                <a:t>2</a:t>
              </a:r>
              <a:endParaRPr lang="en-US" altLang="zh-CN" dirty="0">
                <a:solidFill>
                  <a:schemeClr val="tx1"/>
                </a:solidFill>
                <a:latin typeface="Arial" panose="020B0604020202020204" pitchFamily="34" charset="0"/>
                <a:ea typeface="宋体" panose="02010600030101010101" pitchFamily="2" charset="-122"/>
              </a:endParaRPr>
            </a:p>
          </p:txBody>
        </p:sp>
      </p:grpSp>
      <p:sp>
        <p:nvSpPr>
          <p:cNvPr id="5819412" name="Rectangle 2"/>
          <p:cNvSpPr>
            <a:spLocks noChangeArrowheads="1"/>
          </p:cNvSpPr>
          <p:nvPr/>
        </p:nvSpPr>
        <p:spPr bwMode="auto">
          <a:xfrm>
            <a:off x="1979613" y="1859280"/>
            <a:ext cx="5511800" cy="422275"/>
          </a:xfrm>
          <a:prstGeom prst="rect">
            <a:avLst/>
          </a:prstGeom>
          <a:noFill/>
          <a:ln w="9525" algn="ctr">
            <a:noFill/>
            <a:miter lim="800000"/>
          </a:ln>
          <a:effectLst/>
        </p:spPr>
        <p:txBody>
          <a:bodyPr lIns="0" tIns="0" rIns="0" bIns="0">
            <a:noAutofit/>
          </a:bodyPr>
          <a:lstStyle/>
          <a:p>
            <a:pPr lvl="0" algn="l" eaLnBrk="0" hangingPunct="0">
              <a:spcBef>
                <a:spcPct val="20000"/>
              </a:spcBef>
              <a:buClr>
                <a:srgbClr val="990000"/>
              </a:buClr>
              <a:buSzTx/>
              <a:buFont typeface="Wingdings" panose="05000000000000000000" pitchFamily="2" charset="2"/>
              <a:defRPr/>
            </a:pPr>
            <a:r>
              <a:rPr lang="en-US" altLang="zh-CN" sz="2400" dirty="0">
                <a:solidFill>
                  <a:schemeClr val="bg1">
                    <a:lumMod val="50000"/>
                  </a:schemeClr>
                </a:solidFill>
                <a:latin typeface="Times New Roman" panose="02020603050405020304" pitchFamily="2" charset="0"/>
                <a:ea typeface="Times New Roman" panose="02020603050405020304" pitchFamily="2" charset="0"/>
                <a:cs typeface="+mn-ea"/>
                <a:sym typeface="+mn-ea"/>
              </a:rPr>
              <a:t>BOSS System Architecture</a:t>
            </a:r>
          </a:p>
        </p:txBody>
      </p:sp>
      <p:sp>
        <p:nvSpPr>
          <p:cNvPr id="5819413" name="Rectangle 2"/>
          <p:cNvSpPr>
            <a:spLocks noChangeArrowheads="1"/>
          </p:cNvSpPr>
          <p:nvPr/>
        </p:nvSpPr>
        <p:spPr bwMode="auto">
          <a:xfrm>
            <a:off x="1979613" y="2694305"/>
            <a:ext cx="5543550" cy="422275"/>
          </a:xfrm>
          <a:prstGeom prst="rect">
            <a:avLst/>
          </a:prstGeom>
          <a:noFill/>
          <a:ln w="9525" algn="ctr">
            <a:noFill/>
            <a:miter lim="800000"/>
          </a:ln>
          <a:effectLst/>
        </p:spPr>
        <p:txBody>
          <a:bodyPr lIns="0" tIns="0" rIns="0" bIns="0"/>
          <a:lstStyle/>
          <a:p>
            <a:pPr marL="0" marR="0" lvl="0" indent="0" algn="l"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r>
              <a:rPr lang="en-US" altLang="zh-CN" sz="2400" dirty="0">
                <a:solidFill>
                  <a:schemeClr val="bg1">
                    <a:lumMod val="50000"/>
                  </a:schemeClr>
                </a:solidFill>
                <a:latin typeface="Times New Roman" panose="02020603050405020304" pitchFamily="2" charset="0"/>
                <a:ea typeface="Times New Roman" panose="02020603050405020304" pitchFamily="2" charset="0"/>
                <a:sym typeface="+mn-ea"/>
              </a:rPr>
              <a:t>CRM Product Overview  </a:t>
            </a:r>
          </a:p>
          <a:p>
            <a:pPr marL="0" marR="0" lvl="0" indent="0" algn="l"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en-US" altLang="zh-CN" sz="2400" b="1" i="0" u="none" strike="noStrike" kern="1200" cap="none" spc="0" normalizeH="0" baseline="0" noProof="0" dirty="0">
              <a:ln>
                <a:noFill/>
              </a:ln>
              <a:solidFill>
                <a:schemeClr val="bg1">
                  <a:lumMod val="50000"/>
                </a:schemeClr>
              </a:solidFill>
              <a:effectLst>
                <a:outerShdw blurRad="38100" dist="38100" dir="2700000" algn="tl">
                  <a:srgbClr val="C0C0C0"/>
                </a:outerShdw>
              </a:effectLst>
              <a:uLnTx/>
              <a:uFillTx/>
              <a:latin typeface="Times New Roman" panose="02020603050405020304" pitchFamily="2" charset="0"/>
              <a:ea typeface="Times New Roman" panose="02020603050405020304" pitchFamily="2" charset="0"/>
              <a:cs typeface="+mn-cs"/>
              <a:sym typeface="+mn-ea"/>
            </a:endParaRPr>
          </a:p>
        </p:txBody>
      </p:sp>
      <p:grpSp>
        <p:nvGrpSpPr>
          <p:cNvPr id="64520" name="Group 23"/>
          <p:cNvGrpSpPr/>
          <p:nvPr/>
        </p:nvGrpSpPr>
        <p:grpSpPr>
          <a:xfrm>
            <a:off x="1171575" y="3381693"/>
            <a:ext cx="6353175" cy="649287"/>
            <a:chOff x="1191" y="1079"/>
            <a:chExt cx="4002" cy="409"/>
          </a:xfrm>
        </p:grpSpPr>
        <p:grpSp>
          <p:nvGrpSpPr>
            <p:cNvPr id="64538" name="Group 24"/>
            <p:cNvGrpSpPr/>
            <p:nvPr/>
          </p:nvGrpSpPr>
          <p:grpSpPr>
            <a:xfrm>
              <a:off x="1191" y="1079"/>
              <a:ext cx="468" cy="409"/>
              <a:chOff x="1110" y="2656"/>
              <a:chExt cx="1549" cy="1351"/>
            </a:xfrm>
          </p:grpSpPr>
          <p:sp>
            <p:nvSpPr>
              <p:cNvPr id="64541" name="AutoShape 25"/>
              <p:cNvSpPr/>
              <p:nvPr/>
            </p:nvSpPr>
            <p:spPr>
              <a:xfrm>
                <a:off x="1123" y="2679"/>
                <a:ext cx="1536" cy="1328"/>
              </a:xfrm>
              <a:prstGeom prst="hexagon">
                <a:avLst>
                  <a:gd name="adj" fmla="val 28915"/>
                  <a:gd name="vf" fmla="val 115470"/>
                </a:avLst>
              </a:prstGeom>
              <a:solidFill>
                <a:srgbClr val="808080"/>
              </a:solidFill>
              <a:ln w="9525">
                <a:noFill/>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2" name="AutoShape 26"/>
              <p:cNvSpPr/>
              <p:nvPr/>
            </p:nvSpPr>
            <p:spPr>
              <a:xfrm>
                <a:off x="1110" y="2656"/>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2700000" scaled="1"/>
                <a:tileRect/>
              </a:gradFill>
              <a:ln w="9525" cap="flat" cmpd="sng">
                <a:solidFill>
                  <a:srgbClr val="C0C0C0"/>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sp>
            <p:nvSpPr>
              <p:cNvPr id="64543" name="AutoShape 27"/>
              <p:cNvSpPr/>
              <p:nvPr/>
            </p:nvSpPr>
            <p:spPr>
              <a:xfrm>
                <a:off x="1200" y="2736"/>
                <a:ext cx="1350" cy="1168"/>
              </a:xfrm>
              <a:prstGeom prst="hexagon">
                <a:avLst>
                  <a:gd name="adj" fmla="val 28895"/>
                  <a:gd name="vf" fmla="val 115470"/>
                </a:avLst>
              </a:prstGeom>
              <a:gradFill rotWithShape="1">
                <a:gsLst>
                  <a:gs pos="0">
                    <a:srgbClr val="474776"/>
                  </a:gs>
                  <a:gs pos="100000">
                    <a:srgbClr val="9999FF"/>
                  </a:gs>
                </a:gsLst>
                <a:lin ang="2700000" scaled="1"/>
                <a:tileRect/>
              </a:gradFill>
              <a:ln w="9525" cap="flat" cmpd="sng">
                <a:solidFill>
                  <a:srgbClr val="333333"/>
                </a:solidFill>
                <a:prstDash val="solid"/>
                <a:miter/>
                <a:headEnd type="none" w="med" len="med"/>
                <a:tailEnd type="none" w="med" len="med"/>
              </a:ln>
            </p:spPr>
            <p:txBody>
              <a:bodyPr anchor="ctr"/>
              <a:lstStyle/>
              <a:p>
                <a:pPr lvl="0"/>
                <a:endParaRPr lang="zh-CN" altLang="en-US" dirty="0">
                  <a:latin typeface="华文楷体" panose="02010600040101010101" pitchFamily="2" charset="-122"/>
                  <a:ea typeface="华文楷体" panose="02010600040101010101" pitchFamily="2" charset="-122"/>
                </a:endParaRPr>
              </a:p>
            </p:txBody>
          </p:sp>
        </p:grpSp>
        <p:sp>
          <p:nvSpPr>
            <p:cNvPr id="64539" name="Line 28"/>
            <p:cNvSpPr/>
            <p:nvPr/>
          </p:nvSpPr>
          <p:spPr>
            <a:xfrm>
              <a:off x="1565" y="1454"/>
              <a:ext cx="3628" cy="0"/>
            </a:xfrm>
            <a:prstGeom prst="line">
              <a:avLst/>
            </a:prstGeom>
            <a:ln w="25400" cap="flat" cmpd="sng">
              <a:solidFill>
                <a:srgbClr val="C0C0C0"/>
              </a:solidFill>
              <a:prstDash val="sysDot"/>
              <a:headEnd type="none" w="med" len="med"/>
              <a:tailEnd type="oval" w="med" len="med"/>
            </a:ln>
          </p:spPr>
        </p:sp>
        <p:sp>
          <p:nvSpPr>
            <p:cNvPr id="64540" name="Text Box 29"/>
            <p:cNvSpPr txBox="1"/>
            <p:nvPr/>
          </p:nvSpPr>
          <p:spPr>
            <a:xfrm>
              <a:off x="1312" y="1140"/>
              <a:ext cx="217" cy="281"/>
            </a:xfrm>
            <a:prstGeom prst="rect">
              <a:avLst/>
            </a:prstGeom>
            <a:noFill/>
            <a:ln w="9525">
              <a:noFill/>
            </a:ln>
          </p:spPr>
          <p:txBody>
            <a:bodyPr lIns="88697" tIns="44348" rIns="88697" bIns="44348"/>
            <a:lstStyle/>
            <a:p>
              <a:pPr lvl="0" eaLnBrk="1" hangingPunct="1"/>
              <a:r>
                <a:rPr lang="en-US" altLang="zh-CN" sz="2300" dirty="0">
                  <a:solidFill>
                    <a:srgbClr val="FFFFFF"/>
                  </a:solidFill>
                  <a:latin typeface="Arial" panose="020B0604020202020204" pitchFamily="34" charset="0"/>
                  <a:ea typeface="宋体" panose="02010600030101010101" pitchFamily="2" charset="-122"/>
                </a:rPr>
                <a:t>3</a:t>
              </a:r>
              <a:endParaRPr lang="en-US" altLang="zh-CN" dirty="0">
                <a:solidFill>
                  <a:schemeClr val="tx1"/>
                </a:solidFill>
                <a:latin typeface="Arial" panose="020B0604020202020204" pitchFamily="34" charset="0"/>
                <a:ea typeface="宋体" panose="02010600030101010101" pitchFamily="2" charset="-122"/>
              </a:endParaRPr>
            </a:p>
          </p:txBody>
        </p:sp>
      </p:grpSp>
      <p:sp>
        <p:nvSpPr>
          <p:cNvPr id="5819422" name="Rectangle 2"/>
          <p:cNvSpPr>
            <a:spLocks noChangeArrowheads="1"/>
          </p:cNvSpPr>
          <p:nvPr/>
        </p:nvSpPr>
        <p:spPr bwMode="auto">
          <a:xfrm>
            <a:off x="1965960" y="3419793"/>
            <a:ext cx="5572125" cy="422275"/>
          </a:xfrm>
          <a:prstGeom prst="rect">
            <a:avLst/>
          </a:prstGeom>
          <a:noFill/>
          <a:ln w="9525" algn="ctr">
            <a:noFill/>
            <a:miter lim="800000"/>
          </a:ln>
          <a:effectLst/>
        </p:spPr>
        <p:txBody>
          <a:bodyPr lIns="0" tIns="0" rIns="0" bIns="0"/>
          <a:lstStyle/>
          <a:p>
            <a:pPr marL="0" marR="0" lvl="0" indent="0" algn="l"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r>
              <a:rPr kumimoji="0" lang="en-US" altLang="zh-CN" sz="2400" b="1" i="0" u="none" strike="noStrike" kern="1200" cap="none" spc="0" normalizeH="0" baseline="0" dirty="0">
                <a:solidFill>
                  <a:schemeClr val="bg1">
                    <a:lumMod val="50000"/>
                  </a:schemeClr>
                </a:solidFill>
                <a:latin typeface="Times New Roman" panose="02020603050405020304" pitchFamily="2" charset="0"/>
                <a:ea typeface="Times New Roman" panose="02020603050405020304" pitchFamily="2" charset="0"/>
                <a:cs typeface="+mn-ea"/>
              </a:rPr>
              <a:t>Billing Product Overview</a:t>
            </a:r>
            <a:endParaRPr kumimoji="0" lang="en-US" altLang="zh-CN" sz="2400" b="1" i="0" u="none" strike="noStrike" kern="1200" cap="none" spc="0" normalizeH="0" baseline="0" noProof="0" dirty="0">
              <a:ln>
                <a:noFill/>
              </a:ln>
              <a:solidFill>
                <a:schemeClr val="bg2"/>
              </a:solidFill>
              <a:effectLst>
                <a:outerShdw blurRad="38100" dist="38100" dir="2700000" algn="tl">
                  <a:srgbClr val="C0C0C0"/>
                </a:outerShdw>
              </a:effectLst>
              <a:uLnTx/>
              <a:uFillTx/>
              <a:latin typeface="Verdana" panose="020B0604030504040204" pitchFamily="2" charset="0"/>
              <a:ea typeface="华文细黑" panose="0201060004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819394"/>
                                        </p:tgtEl>
                                        <p:attrNameLst>
                                          <p:attrName>style.visibility</p:attrName>
                                        </p:attrNameLst>
                                      </p:cBhvr>
                                      <p:to>
                                        <p:strVal val="visible"/>
                                      </p:to>
                                    </p:set>
                                    <p:anim calcmode="lin" valueType="num">
                                      <p:cBhvr additive="base">
                                        <p:cTn id="7" dur="500" fill="hold"/>
                                        <p:tgtEl>
                                          <p:spTgt spid="5819394"/>
                                        </p:tgtEl>
                                        <p:attrNameLst>
                                          <p:attrName>ppt_x</p:attrName>
                                        </p:attrNameLst>
                                      </p:cBhvr>
                                      <p:tavLst>
                                        <p:tav tm="0">
                                          <p:val>
                                            <p:strVal val="1+#ppt_w/2"/>
                                          </p:val>
                                        </p:tav>
                                        <p:tav tm="100000">
                                          <p:val>
                                            <p:strVal val="#ppt_x"/>
                                          </p:val>
                                        </p:tav>
                                      </p:tavLst>
                                    </p:anim>
                                    <p:anim calcmode="lin" valueType="num">
                                      <p:cBhvr additive="base">
                                        <p:cTn id="8" dur="500" fill="hold"/>
                                        <p:tgtEl>
                                          <p:spTgt spid="58193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939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nvSpPr>
        <p:spPr>
          <a:xfrm>
            <a:off x="434975" y="0"/>
            <a:ext cx="8261350" cy="584200"/>
          </a:xfrm>
          <a:prstGeom prst="rect">
            <a:avLst/>
          </a:prstGeom>
          <a:noFill/>
          <a:ln w="9525">
            <a:noFill/>
          </a:ln>
        </p:spPr>
        <p:txBody>
          <a:bodyPr wrap="square" anchor="ctr"/>
          <a:lstStyle>
            <a:lvl1pPr marL="0" lvl="0" indent="0" algn="l" defTabSz="914400" eaLnBrk="0" fontAlgn="base" latinLnBrk="0" hangingPunct="0">
              <a:lnSpc>
                <a:spcPct val="85000"/>
              </a:lnSpc>
              <a:spcBef>
                <a:spcPct val="0"/>
              </a:spcBef>
              <a:spcAft>
                <a:spcPct val="0"/>
              </a:spcAft>
              <a:buClr>
                <a:srgbClr val="000000"/>
              </a:buClr>
              <a:buNone/>
              <a:defRPr sz="2800" b="0" i="0" u="none" kern="1200" baseline="0">
                <a:solidFill>
                  <a:schemeClr val="tx1"/>
                </a:solidFill>
                <a:latin typeface="+mj-lt"/>
                <a:ea typeface="+mj-ea"/>
                <a:cs typeface="+mj-cs"/>
              </a:defRPr>
            </a:lvl1pPr>
          </a:lstStyle>
          <a:p>
            <a:pPr lvl="0" indent="0" eaLnBrk="1" hangingPunct="1"/>
            <a:r>
              <a:rPr lang="en-US" altLang="zh-CN">
                <a:latin typeface="Times New Roman" panose="02020603050405020304" pitchFamily="2" charset="0"/>
              </a:rPr>
              <a:t>Accounts Receivable</a:t>
            </a:r>
          </a:p>
        </p:txBody>
      </p:sp>
      <p:sp>
        <p:nvSpPr>
          <p:cNvPr id="5" name="圆角矩形 4"/>
          <p:cNvSpPr/>
          <p:nvPr/>
        </p:nvSpPr>
        <p:spPr>
          <a:xfrm>
            <a:off x="434340" y="748665"/>
            <a:ext cx="8166100" cy="4311650"/>
          </a:xfrm>
          <a:prstGeom prst="roundRect">
            <a:avLst/>
          </a:prstGeom>
          <a:solidFill>
            <a:srgbClr val="FFCC66">
              <a:lumMod val="20000"/>
              <a:lumOff val="80000"/>
            </a:srgbClr>
          </a:solidFill>
          <a:ln w="9525">
            <a:solidFill>
              <a:schemeClr val="bg1">
                <a:lumMod val="50000"/>
              </a:schemeClr>
            </a:solidFill>
          </a:ln>
        </p:spPr>
        <p:txBody>
          <a:bodyPr wrap="square" lIns="82058" tIns="41029" rIns="82058" bIns="41029" rtlCol="0" anchor="ctr" anchorCtr="1">
            <a:noAutofit/>
          </a:bodyPr>
          <a:lstStyle/>
          <a:p>
            <a:pPr marL="0" marR="0" lvl="0" indent="0" algn="ctr" defTabSz="914400" eaLnBrk="1" fontAlgn="auto" latinLnBrk="0" hangingPunct="1">
              <a:lnSpc>
                <a:spcPts val="1615"/>
              </a:lnSpc>
              <a:spcBef>
                <a:spcPts val="0"/>
              </a:spcBef>
              <a:spcAft>
                <a:spcPts val="0"/>
              </a:spcAft>
              <a:buClrTx/>
              <a:buSzTx/>
              <a:buFontTx/>
              <a:buNone/>
              <a:defRPr/>
            </a:pPr>
            <a:endParaRPr kumimoji="0" lang="zh-CN" altLang="en-US" sz="1100" b="0" i="0" u="none" strike="noStrike" kern="0" cap="none" spc="0" normalizeH="0" baseline="0" noProof="0" dirty="0">
              <a:ln>
                <a:noFill/>
              </a:ln>
              <a:solidFill>
                <a:sysClr val="windowText" lastClr="000000"/>
              </a:solidFill>
              <a:effectLst/>
              <a:uLnTx/>
              <a:uFillTx/>
              <a:latin typeface="Times New Roman" panose="02020603050405020304" pitchFamily="2" charset="0"/>
              <a:ea typeface="华文细黑" panose="02010600040101010101" pitchFamily="2" charset="-122"/>
              <a:cs typeface="Arial" panose="020B0604020202020204" pitchFamily="34" charset="0"/>
            </a:endParaRPr>
          </a:p>
        </p:txBody>
      </p:sp>
      <p:sp>
        <p:nvSpPr>
          <p:cNvPr id="6" name="Rectangle 113"/>
          <p:cNvSpPr/>
          <p:nvPr/>
        </p:nvSpPr>
        <p:spPr bwMode="auto">
          <a:xfrm>
            <a:off x="2346325" y="3689350"/>
            <a:ext cx="284480" cy="261620"/>
          </a:xfrm>
          <a:prstGeom prst="rect">
            <a:avLst/>
          </a:prstGeom>
          <a:solidFill>
            <a:srgbClr val="FFFFFF">
              <a:lumMod val="95000"/>
            </a:srgbClr>
          </a:solidFill>
          <a:ln w="9525" cap="flat" cmpd="sng" algn="ctr">
            <a:solidFill>
              <a:srgbClr val="FFFFFF">
                <a:lumMod val="50000"/>
              </a:srgbClr>
            </a:solidFill>
            <a:prstDash val="solid"/>
            <a:round/>
            <a:headEnd type="none" w="med" len="med"/>
            <a:tailEnd type="none" w="med" len="med"/>
          </a:ln>
          <a:effectLst/>
        </p:spPr>
        <p:txBody>
          <a:bodyPr vert="horz" wrap="none" lIns="79200" tIns="39600" rIns="79200" bIns="39600" numCol="1" rtlCol="0" anchor="ctr" anchorCtr="0" compatLnSpc="1">
            <a:spAutoFit/>
          </a:bodyPr>
          <a:lstStyle/>
          <a:p>
            <a:pPr algn="ctr" defTabSz="801370">
              <a:defRPr/>
            </a:pPr>
            <a:endParaRPr lang="en-GB" sz="1200" b="1" kern="0">
              <a:solidFill>
                <a:srgbClr val="969696"/>
              </a:solidFill>
              <a:latin typeface="Times New Roman" panose="02020603050405020304" pitchFamily="2" charset="0"/>
              <a:ea typeface="华文细黑" panose="02010600040101010101" pitchFamily="2" charset="-122"/>
              <a:cs typeface="Arial" panose="020B0604020202020204" pitchFamily="34" charset="0"/>
            </a:endParaRPr>
          </a:p>
        </p:txBody>
      </p:sp>
      <p:grpSp>
        <p:nvGrpSpPr>
          <p:cNvPr id="7" name="Group 110"/>
          <p:cNvGrpSpPr/>
          <p:nvPr/>
        </p:nvGrpSpPr>
        <p:grpSpPr>
          <a:xfrm>
            <a:off x="1561465" y="5438775"/>
            <a:ext cx="6142355" cy="617220"/>
            <a:chOff x="552075" y="5257800"/>
            <a:chExt cx="7791664" cy="1036457"/>
          </a:xfrm>
        </p:grpSpPr>
        <p:sp>
          <p:nvSpPr>
            <p:cNvPr id="8" name="矩形 7"/>
            <p:cNvSpPr/>
            <p:nvPr/>
          </p:nvSpPr>
          <p:spPr>
            <a:xfrm>
              <a:off x="552075" y="5257800"/>
              <a:ext cx="2062097" cy="1036457"/>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0" fontAlgn="auto" hangingPunct="0">
                <a:spcBef>
                  <a:spcPts val="0"/>
                </a:spcBef>
                <a:spcAft>
                  <a:spcPts val="0"/>
                </a:spcAft>
                <a:defRPr/>
              </a:pPr>
              <a:r>
                <a:rPr lang="en-US" altLang="zh-CN" sz="1800" kern="0" dirty="0">
                  <a:solidFill>
                    <a:sysClr val="window" lastClr="FFFFFF"/>
                  </a:solidFill>
                  <a:latin typeface="Times New Roman" panose="02020603050405020304" pitchFamily="2" charset="0"/>
                  <a:ea typeface="宋体" panose="02010600030101010101" pitchFamily="2" charset="-122"/>
                </a:rPr>
                <a:t>CRM</a:t>
              </a:r>
            </a:p>
          </p:txBody>
        </p:sp>
        <p:sp>
          <p:nvSpPr>
            <p:cNvPr id="9" name="矩形 8"/>
            <p:cNvSpPr/>
            <p:nvPr/>
          </p:nvSpPr>
          <p:spPr>
            <a:xfrm>
              <a:off x="3290797" y="5257800"/>
              <a:ext cx="2062097" cy="1036457"/>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0" fontAlgn="auto" hangingPunct="0">
                <a:spcBef>
                  <a:spcPts val="0"/>
                </a:spcBef>
                <a:spcAft>
                  <a:spcPts val="0"/>
                </a:spcAft>
                <a:defRPr/>
              </a:pPr>
              <a:r>
                <a:rPr lang="en-US" altLang="zh-CN" sz="1800" kern="0" dirty="0">
                  <a:solidFill>
                    <a:sysClr val="window" lastClr="FFFFFF"/>
                  </a:solidFill>
                  <a:latin typeface="Times New Roman" panose="02020603050405020304" pitchFamily="2" charset="0"/>
                  <a:ea typeface="宋体" panose="02010600030101010101" pitchFamily="2" charset="-122"/>
                </a:rPr>
                <a:t>Bank</a:t>
              </a:r>
            </a:p>
          </p:txBody>
        </p:sp>
        <p:sp>
          <p:nvSpPr>
            <p:cNvPr id="10" name="矩形 9"/>
            <p:cNvSpPr/>
            <p:nvPr/>
          </p:nvSpPr>
          <p:spPr>
            <a:xfrm>
              <a:off x="6088321" y="5257800"/>
              <a:ext cx="2255418" cy="1036457"/>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0" fontAlgn="auto" hangingPunct="0">
                <a:spcBef>
                  <a:spcPts val="0"/>
                </a:spcBef>
                <a:spcAft>
                  <a:spcPts val="0"/>
                </a:spcAft>
                <a:defRPr/>
              </a:pPr>
              <a:r>
                <a:rPr lang="en-US" altLang="zh-CN" sz="1800" kern="0" dirty="0">
                  <a:solidFill>
                    <a:sysClr val="window" lastClr="FFFFFF"/>
                  </a:solidFill>
                  <a:latin typeface="Times New Roman" panose="02020603050405020304" pitchFamily="2" charset="0"/>
                  <a:ea typeface="宋体" panose="02010600030101010101" pitchFamily="2" charset="-122"/>
                </a:rPr>
                <a:t>Payment Gateway</a:t>
              </a:r>
            </a:p>
          </p:txBody>
        </p:sp>
      </p:grpSp>
      <p:sp>
        <p:nvSpPr>
          <p:cNvPr id="11" name="AutoShape 31"/>
          <p:cNvSpPr>
            <a:spLocks noChangeArrowheads="1"/>
          </p:cNvSpPr>
          <p:nvPr/>
        </p:nvSpPr>
        <p:spPr bwMode="auto">
          <a:xfrm>
            <a:off x="4896485" y="1910080"/>
            <a:ext cx="3343275" cy="1528445"/>
          </a:xfrm>
          <a:prstGeom prst="roundRect">
            <a:avLst>
              <a:gd name="adj" fmla="val 6944"/>
            </a:avLst>
          </a:prstGeom>
          <a:gradFill rotWithShape="1">
            <a:gsLst>
              <a:gs pos="0">
                <a:srgbClr val="CCCCFF"/>
              </a:gs>
              <a:gs pos="50000">
                <a:srgbClr val="CCCCFF">
                  <a:gamma/>
                  <a:tint val="50980"/>
                  <a:invGamma/>
                </a:srgbClr>
              </a:gs>
              <a:gs pos="100000">
                <a:srgbClr val="CCCCFF"/>
              </a:gs>
            </a:gsLst>
            <a:lin ang="5400000" scaled="1"/>
          </a:gradFill>
          <a:ln w="9525" algn="ctr">
            <a:noFill/>
            <a:round/>
          </a:ln>
          <a:effectLst>
            <a:outerShdw dist="17961" dir="2700000" algn="ctr" rotWithShape="0">
              <a:srgbClr val="996600"/>
            </a:outerShdw>
          </a:effectLst>
        </p:spPr>
        <p:txBody>
          <a:bodyPr wrap="none" lIns="93201" tIns="0" rIns="93201" bIns="0" anchorCtr="1">
            <a:normAutofit/>
          </a:bodyPr>
          <a:lstStyle/>
          <a:p>
            <a:pPr algn="ctr" defTabSz="783590" eaLnBrk="0" fontAlgn="auto" hangingPunct="0">
              <a:lnSpc>
                <a:spcPct val="85000"/>
              </a:lnSpc>
              <a:spcBef>
                <a:spcPts val="0"/>
              </a:spcBef>
              <a:spcAft>
                <a:spcPts val="0"/>
              </a:spcAft>
              <a:defRPr/>
            </a:pPr>
            <a:r>
              <a:rPr lang="en-US" altLang="zh-CN" sz="1600" b="1"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Batch Transaction</a:t>
            </a:r>
          </a:p>
        </p:txBody>
      </p:sp>
      <p:sp>
        <p:nvSpPr>
          <p:cNvPr id="12" name="AutoShape 19"/>
          <p:cNvSpPr>
            <a:spLocks noChangeArrowheads="1"/>
          </p:cNvSpPr>
          <p:nvPr/>
        </p:nvSpPr>
        <p:spPr bwMode="auto">
          <a:xfrm>
            <a:off x="749300" y="1910080"/>
            <a:ext cx="4039235" cy="2931160"/>
          </a:xfrm>
          <a:prstGeom prst="roundRect">
            <a:avLst>
              <a:gd name="adj" fmla="val 6944"/>
            </a:avLst>
          </a:prstGeom>
          <a:gradFill rotWithShape="1">
            <a:gsLst>
              <a:gs pos="0">
                <a:srgbClr val="CCCCFF"/>
              </a:gs>
              <a:gs pos="50000">
                <a:srgbClr val="CCCCFF">
                  <a:gamma/>
                  <a:tint val="50980"/>
                  <a:invGamma/>
                </a:srgbClr>
              </a:gs>
              <a:gs pos="100000">
                <a:srgbClr val="CCCCFF"/>
              </a:gs>
            </a:gsLst>
            <a:lin ang="5400000" scaled="1"/>
          </a:gradFill>
          <a:ln w="9525" algn="ctr">
            <a:noFill/>
            <a:round/>
          </a:ln>
          <a:effectLst>
            <a:outerShdw dist="17961" dir="2700000" algn="ctr" rotWithShape="0">
              <a:srgbClr val="996600"/>
            </a:outerShdw>
          </a:effectLst>
        </p:spPr>
        <p:txBody>
          <a:bodyPr wrap="none" lIns="93201" tIns="0" rIns="93201" bIns="0" anchorCtr="1">
            <a:normAutofit/>
          </a:bodyPr>
          <a:lstStyle/>
          <a:p>
            <a:pPr algn="ctr" defTabSz="783590" eaLnBrk="0" fontAlgn="auto" hangingPunct="0">
              <a:lnSpc>
                <a:spcPct val="85000"/>
              </a:lnSpc>
              <a:spcBef>
                <a:spcPts val="0"/>
              </a:spcBef>
              <a:spcAft>
                <a:spcPts val="0"/>
              </a:spcAft>
              <a:defRPr/>
            </a:pPr>
            <a:r>
              <a:rPr lang="en-US" altLang="zh-CN" sz="1600" b="1"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Single Transaction</a:t>
            </a:r>
          </a:p>
        </p:txBody>
      </p:sp>
      <p:sp>
        <p:nvSpPr>
          <p:cNvPr id="13" name="Rectangle 64"/>
          <p:cNvSpPr>
            <a:spLocks noChangeArrowheads="1"/>
          </p:cNvSpPr>
          <p:nvPr/>
        </p:nvSpPr>
        <p:spPr bwMode="auto">
          <a:xfrm>
            <a:off x="977265" y="3755390"/>
            <a:ext cx="3621405" cy="1037590"/>
          </a:xfrm>
          <a:prstGeom prst="rect">
            <a:avLst/>
          </a:prstGeom>
          <a:solidFill>
            <a:srgbClr val="0099CC"/>
          </a:solidFill>
          <a:ln w="9525" algn="ctr">
            <a:solidFill>
              <a:srgbClr val="808080"/>
            </a:solidFill>
            <a:miter lim="800000"/>
          </a:ln>
        </p:spPr>
        <p:txBody>
          <a:bodyPr lIns="78311" tIns="39155" rIns="78311" bIns="39155" anchor="ctr"/>
          <a:lstStyle/>
          <a:p>
            <a:pPr algn="ctr" defTabSz="783590" eaLnBrk="0" fontAlgn="auto" hangingPunct="0">
              <a:spcBef>
                <a:spcPts val="0"/>
              </a:spcBef>
              <a:spcAft>
                <a:spcPts val="0"/>
              </a:spcAft>
              <a:defRPr/>
            </a:pPr>
            <a:endPar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14" name="TextBox 13"/>
          <p:cNvSpPr txBox="1"/>
          <p:nvPr/>
        </p:nvSpPr>
        <p:spPr>
          <a:xfrm>
            <a:off x="967740" y="3785235"/>
            <a:ext cx="1630045" cy="304800"/>
          </a:xfrm>
          <a:prstGeom prst="rect">
            <a:avLst/>
          </a:prstGeom>
          <a:noFill/>
        </p:spPr>
        <p:txBody>
          <a:bodyPr wrap="none" rtlCol="0">
            <a:spAutoFit/>
          </a:bodyPr>
          <a:lstStyle/>
          <a:p>
            <a:pPr algn="ctr" defTabSz="783590" eaLnBrk="0" fontAlgn="auto" hangingPunct="0">
              <a:spcBef>
                <a:spcPts val="0"/>
              </a:spcBef>
              <a:spcAft>
                <a:spcPts val="0"/>
              </a:spcAft>
              <a:defRPr/>
            </a:pPr>
            <a:r>
              <a:rPr lang="en-US" altLang="zh-CN" sz="14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rPr>
              <a:t>Transaction Query</a:t>
            </a:r>
          </a:p>
        </p:txBody>
      </p:sp>
      <p:sp>
        <p:nvSpPr>
          <p:cNvPr id="15" name="Rectangle 7"/>
          <p:cNvSpPr>
            <a:spLocks noChangeArrowheads="1"/>
          </p:cNvSpPr>
          <p:nvPr/>
        </p:nvSpPr>
        <p:spPr bwMode="auto">
          <a:xfrm>
            <a:off x="1125220" y="4070985"/>
            <a:ext cx="1602105" cy="27940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Balance Query</a:t>
            </a:r>
          </a:p>
        </p:txBody>
      </p:sp>
      <p:sp>
        <p:nvSpPr>
          <p:cNvPr id="16" name="Rectangle 64"/>
          <p:cNvSpPr>
            <a:spLocks noChangeArrowheads="1"/>
          </p:cNvSpPr>
          <p:nvPr/>
        </p:nvSpPr>
        <p:spPr bwMode="auto">
          <a:xfrm>
            <a:off x="5036185" y="2216150"/>
            <a:ext cx="3064510" cy="1027430"/>
          </a:xfrm>
          <a:prstGeom prst="rect">
            <a:avLst/>
          </a:prstGeom>
          <a:solidFill>
            <a:srgbClr val="0099CC"/>
          </a:solidFill>
          <a:ln w="9525" algn="ctr">
            <a:solidFill>
              <a:srgbClr val="808080"/>
            </a:solidFill>
            <a:miter lim="800000"/>
          </a:ln>
        </p:spPr>
        <p:txBody>
          <a:bodyPr lIns="78311" tIns="39155" rIns="78311" bIns="39155" anchor="ctr"/>
          <a:lstStyle/>
          <a:p>
            <a:pPr algn="ctr" defTabSz="783590" eaLnBrk="0" fontAlgn="auto" hangingPunct="0">
              <a:spcBef>
                <a:spcPts val="0"/>
              </a:spcBef>
              <a:spcAft>
                <a:spcPts val="0"/>
              </a:spcAft>
              <a:defRPr/>
            </a:pPr>
            <a:endPar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17" name="Rectangle 64"/>
          <p:cNvSpPr>
            <a:spLocks noChangeArrowheads="1"/>
          </p:cNvSpPr>
          <p:nvPr/>
        </p:nvSpPr>
        <p:spPr bwMode="auto">
          <a:xfrm>
            <a:off x="985520" y="2186940"/>
            <a:ext cx="3621405" cy="1435100"/>
          </a:xfrm>
          <a:prstGeom prst="rect">
            <a:avLst/>
          </a:prstGeom>
          <a:solidFill>
            <a:srgbClr val="0099CC"/>
          </a:solidFill>
          <a:ln w="9525" algn="ctr">
            <a:solidFill>
              <a:srgbClr val="808080"/>
            </a:solidFill>
            <a:miter lim="800000"/>
          </a:ln>
        </p:spPr>
        <p:txBody>
          <a:bodyPr lIns="78311" tIns="39155" rIns="78311" bIns="39155" anchor="ctr"/>
          <a:lstStyle/>
          <a:p>
            <a:pPr algn="ctr" defTabSz="783590" eaLnBrk="0" fontAlgn="auto" hangingPunct="0">
              <a:spcBef>
                <a:spcPts val="0"/>
              </a:spcBef>
              <a:spcAft>
                <a:spcPts val="0"/>
              </a:spcAft>
              <a:defRPr/>
            </a:pPr>
            <a:endPar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18" name="TextBox 17"/>
          <p:cNvSpPr txBox="1"/>
          <p:nvPr/>
        </p:nvSpPr>
        <p:spPr>
          <a:xfrm>
            <a:off x="1013460" y="2225040"/>
            <a:ext cx="1610995" cy="304800"/>
          </a:xfrm>
          <a:prstGeom prst="rect">
            <a:avLst/>
          </a:prstGeom>
          <a:noFill/>
        </p:spPr>
        <p:txBody>
          <a:bodyPr wrap="none" rtlCol="0">
            <a:spAutoFit/>
          </a:bodyPr>
          <a:lstStyle/>
          <a:p>
            <a:pPr algn="ctr" defTabSz="783590" eaLnBrk="0" fontAlgn="auto" hangingPunct="0">
              <a:spcBef>
                <a:spcPts val="0"/>
              </a:spcBef>
              <a:spcAft>
                <a:spcPts val="0"/>
              </a:spcAft>
              <a:defRPr/>
            </a:pPr>
            <a:r>
              <a:rPr lang="en-US" altLang="zh-CN" sz="14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rPr>
              <a:t>Single Transaction</a:t>
            </a:r>
          </a:p>
        </p:txBody>
      </p:sp>
      <p:sp>
        <p:nvSpPr>
          <p:cNvPr id="19" name="Rectangle 120"/>
          <p:cNvSpPr/>
          <p:nvPr/>
        </p:nvSpPr>
        <p:spPr>
          <a:xfrm>
            <a:off x="2480310" y="5160010"/>
            <a:ext cx="880745" cy="241300"/>
          </a:xfrm>
          <a:prstGeom prst="rect">
            <a:avLst/>
          </a:prstGeom>
        </p:spPr>
        <p:txBody>
          <a:bodyPr wrap="none">
            <a:spAutoFit/>
          </a:bodyPr>
          <a:lstStyle/>
          <a:p>
            <a:pPr algn="r" fontAlgn="auto">
              <a:spcBef>
                <a:spcPts val="0"/>
              </a:spcBef>
              <a:spcAft>
                <a:spcPts val="0"/>
              </a:spcAft>
              <a:defRPr/>
            </a:pPr>
            <a:r>
              <a:rPr lang="en-US" altLang="zh-CN" sz="1100" b="1" kern="0" dirty="0">
                <a:solidFill>
                  <a:sysClr val="windowText" lastClr="000000"/>
                </a:solidFill>
                <a:latin typeface="Times New Roman" panose="02020603050405020304" pitchFamily="2" charset="0"/>
              </a:rPr>
              <a:t>Web Service</a:t>
            </a:r>
          </a:p>
        </p:txBody>
      </p:sp>
      <p:sp>
        <p:nvSpPr>
          <p:cNvPr id="20" name="Rectangle 120"/>
          <p:cNvSpPr/>
          <p:nvPr/>
        </p:nvSpPr>
        <p:spPr>
          <a:xfrm>
            <a:off x="4598670" y="5129530"/>
            <a:ext cx="445770" cy="274320"/>
          </a:xfrm>
          <a:prstGeom prst="rect">
            <a:avLst/>
          </a:prstGeom>
        </p:spPr>
        <p:txBody>
          <a:bodyPr wrap="none">
            <a:spAutoFit/>
          </a:bodyPr>
          <a:lstStyle/>
          <a:p>
            <a:pPr algn="r" fontAlgn="auto">
              <a:spcBef>
                <a:spcPts val="0"/>
              </a:spcBef>
              <a:spcAft>
                <a:spcPts val="0"/>
              </a:spcAft>
              <a:defRPr/>
            </a:pPr>
            <a:r>
              <a:rPr lang="en-US" sz="1200" b="1" kern="0" dirty="0">
                <a:solidFill>
                  <a:sysClr val="windowText" lastClr="000000"/>
                </a:solidFill>
                <a:latin typeface="Times New Roman" panose="02020603050405020304" pitchFamily="2" charset="0"/>
              </a:rPr>
              <a:t>File</a:t>
            </a:r>
          </a:p>
        </p:txBody>
      </p:sp>
      <p:sp>
        <p:nvSpPr>
          <p:cNvPr id="21" name="TextBox 20"/>
          <p:cNvSpPr txBox="1"/>
          <p:nvPr/>
        </p:nvSpPr>
        <p:spPr>
          <a:xfrm>
            <a:off x="4992688" y="2216785"/>
            <a:ext cx="1590675" cy="304800"/>
          </a:xfrm>
          <a:prstGeom prst="rect">
            <a:avLst/>
          </a:prstGeom>
          <a:noFill/>
        </p:spPr>
        <p:txBody>
          <a:bodyPr wrap="none" rtlCol="0">
            <a:spAutoFit/>
          </a:bodyPr>
          <a:lstStyle/>
          <a:p>
            <a:pPr algn="ctr" defTabSz="783590" fontAlgn="auto">
              <a:spcBef>
                <a:spcPts val="0"/>
              </a:spcBef>
              <a:spcAft>
                <a:spcPts val="0"/>
              </a:spcAft>
              <a:defRPr/>
            </a:pPr>
            <a:r>
              <a:rPr lang="en-US" altLang="zh-CN" sz="14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rPr>
              <a:t>Batch Transaction</a:t>
            </a:r>
          </a:p>
        </p:txBody>
      </p:sp>
      <p:sp>
        <p:nvSpPr>
          <p:cNvPr id="22" name="AutoShape 19"/>
          <p:cNvSpPr>
            <a:spLocks noChangeArrowheads="1"/>
          </p:cNvSpPr>
          <p:nvPr/>
        </p:nvSpPr>
        <p:spPr bwMode="auto">
          <a:xfrm>
            <a:off x="765810" y="915035"/>
            <a:ext cx="7482840" cy="862330"/>
          </a:xfrm>
          <a:prstGeom prst="roundRect">
            <a:avLst>
              <a:gd name="adj" fmla="val 6944"/>
            </a:avLst>
          </a:prstGeom>
          <a:gradFill rotWithShape="1">
            <a:gsLst>
              <a:gs pos="0">
                <a:srgbClr val="CCCCFF"/>
              </a:gs>
              <a:gs pos="50000">
                <a:srgbClr val="CCCCFF">
                  <a:gamma/>
                  <a:tint val="50980"/>
                  <a:invGamma/>
                </a:srgbClr>
              </a:gs>
              <a:gs pos="100000">
                <a:srgbClr val="CCCCFF"/>
              </a:gs>
            </a:gsLst>
            <a:lin ang="5400000" scaled="1"/>
          </a:gradFill>
          <a:ln w="9525" algn="ctr">
            <a:noFill/>
            <a:round/>
          </a:ln>
          <a:effectLst>
            <a:outerShdw dist="17961" dir="2700000" algn="ctr" rotWithShape="0">
              <a:srgbClr val="996600"/>
            </a:outerShdw>
          </a:effectLst>
        </p:spPr>
        <p:txBody>
          <a:bodyPr wrap="none" lIns="93201" tIns="0" rIns="93201" bIns="0" anchorCtr="1">
            <a:normAutofit/>
          </a:bodyPr>
          <a:lstStyle/>
          <a:p>
            <a:pPr algn="ctr" defTabSz="783590" eaLnBrk="0" fontAlgn="auto" hangingPunct="0">
              <a:lnSpc>
                <a:spcPct val="85000"/>
              </a:lnSpc>
              <a:spcBef>
                <a:spcPts val="0"/>
              </a:spcBef>
              <a:spcAft>
                <a:spcPts val="0"/>
              </a:spcAft>
              <a:defRPr/>
            </a:pPr>
            <a:r>
              <a:rPr lang="en-US" altLang="zh-CN" sz="1600" b="1"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Configuration</a:t>
            </a:r>
          </a:p>
        </p:txBody>
      </p:sp>
      <p:sp>
        <p:nvSpPr>
          <p:cNvPr id="23" name="Rectangle 64"/>
          <p:cNvSpPr>
            <a:spLocks noChangeArrowheads="1"/>
          </p:cNvSpPr>
          <p:nvPr/>
        </p:nvSpPr>
        <p:spPr bwMode="auto">
          <a:xfrm>
            <a:off x="901065" y="1200150"/>
            <a:ext cx="7215505" cy="457200"/>
          </a:xfrm>
          <a:prstGeom prst="rect">
            <a:avLst/>
          </a:prstGeom>
          <a:solidFill>
            <a:srgbClr val="0099CC"/>
          </a:solidFill>
          <a:ln w="9525" algn="ctr">
            <a:solidFill>
              <a:srgbClr val="808080"/>
            </a:solidFill>
            <a:miter lim="800000"/>
          </a:ln>
        </p:spPr>
        <p:txBody>
          <a:bodyPr lIns="78311" tIns="39155" rIns="78311" bIns="39155" anchor="ctr">
            <a:noAutofit/>
          </a:bodyPr>
          <a:lstStyle/>
          <a:p>
            <a:pPr lvl="0" algn="ctr" defTabSz="783590" eaLnBrk="0" fontAlgn="auto" hangingPunct="0">
              <a:spcBef>
                <a:spcPts val="0"/>
              </a:spcBef>
              <a:spcAft>
                <a:spcPts val="0"/>
              </a:spcAft>
              <a:defRPr/>
            </a:pPr>
            <a:endPar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sym typeface="+mn-ea"/>
            </a:endParaRPr>
          </a:p>
        </p:txBody>
      </p:sp>
      <p:sp>
        <p:nvSpPr>
          <p:cNvPr id="24" name="TextBox 23"/>
          <p:cNvSpPr txBox="1"/>
          <p:nvPr/>
        </p:nvSpPr>
        <p:spPr>
          <a:xfrm>
            <a:off x="1920240" y="1086485"/>
            <a:ext cx="205105" cy="243840"/>
          </a:xfrm>
          <a:prstGeom prst="rect">
            <a:avLst/>
          </a:prstGeom>
          <a:noFill/>
        </p:spPr>
        <p:txBody>
          <a:bodyPr wrap="square" rtlCol="0">
            <a:spAutoFit/>
          </a:bodyPr>
          <a:lstStyle/>
          <a:p>
            <a:pPr algn="ctr" defTabSz="783590" eaLnBrk="0" fontAlgn="auto" hangingPunct="0">
              <a:spcBef>
                <a:spcPts val="0"/>
              </a:spcBef>
              <a:spcAft>
                <a:spcPts val="0"/>
              </a:spcAft>
              <a:defRPr/>
            </a:pPr>
            <a:r>
              <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rPr>
              <a:t> </a:t>
            </a:r>
          </a:p>
        </p:txBody>
      </p:sp>
      <p:sp>
        <p:nvSpPr>
          <p:cNvPr id="25" name="Rectangle 7"/>
          <p:cNvSpPr>
            <a:spLocks noChangeArrowheads="1"/>
          </p:cNvSpPr>
          <p:nvPr/>
        </p:nvSpPr>
        <p:spPr bwMode="auto">
          <a:xfrm>
            <a:off x="1387475" y="1301115"/>
            <a:ext cx="1622425" cy="21653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Payment Method</a:t>
            </a:r>
          </a:p>
        </p:txBody>
      </p:sp>
      <p:sp>
        <p:nvSpPr>
          <p:cNvPr id="26" name="Rectangle 7"/>
          <p:cNvSpPr>
            <a:spLocks noChangeArrowheads="1"/>
          </p:cNvSpPr>
          <p:nvPr/>
        </p:nvSpPr>
        <p:spPr bwMode="auto">
          <a:xfrm>
            <a:off x="5175250" y="2576195"/>
            <a:ext cx="1323340" cy="29019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Batch Payment</a:t>
            </a:r>
          </a:p>
        </p:txBody>
      </p:sp>
      <p:sp>
        <p:nvSpPr>
          <p:cNvPr id="27" name="Rectangle 7"/>
          <p:cNvSpPr>
            <a:spLocks noChangeArrowheads="1"/>
          </p:cNvSpPr>
          <p:nvPr/>
        </p:nvSpPr>
        <p:spPr bwMode="auto">
          <a:xfrm>
            <a:off x="2828290" y="4084955"/>
            <a:ext cx="1602105" cy="26543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Invoice Query</a:t>
            </a:r>
          </a:p>
        </p:txBody>
      </p:sp>
      <p:sp>
        <p:nvSpPr>
          <p:cNvPr id="30" name="Rectangle 7"/>
          <p:cNvSpPr>
            <a:spLocks noChangeArrowheads="1"/>
          </p:cNvSpPr>
          <p:nvPr/>
        </p:nvSpPr>
        <p:spPr bwMode="auto">
          <a:xfrm>
            <a:off x="6637655" y="2576195"/>
            <a:ext cx="1323340" cy="29019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Batch Refund</a:t>
            </a:r>
          </a:p>
        </p:txBody>
      </p:sp>
      <p:sp>
        <p:nvSpPr>
          <p:cNvPr id="31" name="Rectangle 7"/>
          <p:cNvSpPr>
            <a:spLocks noChangeArrowheads="1"/>
          </p:cNvSpPr>
          <p:nvPr/>
        </p:nvSpPr>
        <p:spPr bwMode="auto">
          <a:xfrm>
            <a:off x="5175250" y="2898775"/>
            <a:ext cx="1323340" cy="29972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Batch Adjustment</a:t>
            </a:r>
          </a:p>
        </p:txBody>
      </p:sp>
      <p:sp>
        <p:nvSpPr>
          <p:cNvPr id="43" name="Rectangle 7"/>
          <p:cNvSpPr>
            <a:spLocks noChangeArrowheads="1"/>
          </p:cNvSpPr>
          <p:nvPr/>
        </p:nvSpPr>
        <p:spPr bwMode="auto">
          <a:xfrm>
            <a:off x="1140460" y="2881630"/>
            <a:ext cx="1572260" cy="26543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Payment</a:t>
            </a:r>
          </a:p>
        </p:txBody>
      </p:sp>
      <p:sp>
        <p:nvSpPr>
          <p:cNvPr id="45" name="Rectangle 7"/>
          <p:cNvSpPr>
            <a:spLocks noChangeArrowheads="1"/>
          </p:cNvSpPr>
          <p:nvPr/>
        </p:nvSpPr>
        <p:spPr bwMode="auto">
          <a:xfrm>
            <a:off x="1155065" y="2553335"/>
            <a:ext cx="1572260" cy="26543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Adjustment</a:t>
            </a:r>
          </a:p>
        </p:txBody>
      </p:sp>
      <p:sp>
        <p:nvSpPr>
          <p:cNvPr id="46" name="Rectangle 7"/>
          <p:cNvSpPr>
            <a:spLocks noChangeArrowheads="1"/>
          </p:cNvSpPr>
          <p:nvPr/>
        </p:nvSpPr>
        <p:spPr bwMode="auto">
          <a:xfrm>
            <a:off x="1125220" y="3209925"/>
            <a:ext cx="1572260" cy="26543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Transfer</a:t>
            </a:r>
          </a:p>
        </p:txBody>
      </p:sp>
      <p:sp>
        <p:nvSpPr>
          <p:cNvPr id="48" name="Rectangle 7"/>
          <p:cNvSpPr>
            <a:spLocks noChangeArrowheads="1"/>
          </p:cNvSpPr>
          <p:nvPr/>
        </p:nvSpPr>
        <p:spPr bwMode="auto">
          <a:xfrm>
            <a:off x="2892425" y="2574925"/>
            <a:ext cx="1572260" cy="26543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Refund</a:t>
            </a:r>
          </a:p>
        </p:txBody>
      </p:sp>
      <p:sp>
        <p:nvSpPr>
          <p:cNvPr id="49" name="Rectangle 7"/>
          <p:cNvSpPr>
            <a:spLocks noChangeArrowheads="1"/>
          </p:cNvSpPr>
          <p:nvPr/>
        </p:nvSpPr>
        <p:spPr bwMode="auto">
          <a:xfrm>
            <a:off x="2892425" y="2877820"/>
            <a:ext cx="1572260" cy="26543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Deposit</a:t>
            </a:r>
          </a:p>
        </p:txBody>
      </p:sp>
      <p:sp>
        <p:nvSpPr>
          <p:cNvPr id="50" name="Rectangle 7"/>
          <p:cNvSpPr>
            <a:spLocks noChangeArrowheads="1"/>
          </p:cNvSpPr>
          <p:nvPr/>
        </p:nvSpPr>
        <p:spPr bwMode="auto">
          <a:xfrm>
            <a:off x="2866390" y="3219450"/>
            <a:ext cx="1572260" cy="26543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Autopay</a:t>
            </a:r>
          </a:p>
        </p:txBody>
      </p:sp>
      <p:sp>
        <p:nvSpPr>
          <p:cNvPr id="52" name="Rectangle 7"/>
          <p:cNvSpPr>
            <a:spLocks noChangeArrowheads="1"/>
          </p:cNvSpPr>
          <p:nvPr/>
        </p:nvSpPr>
        <p:spPr bwMode="auto">
          <a:xfrm>
            <a:off x="1125220" y="4400550"/>
            <a:ext cx="1602105" cy="27940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Service usage Query</a:t>
            </a:r>
          </a:p>
        </p:txBody>
      </p:sp>
      <p:sp>
        <p:nvSpPr>
          <p:cNvPr id="53" name="下箭头 52"/>
          <p:cNvSpPr/>
          <p:nvPr/>
        </p:nvSpPr>
        <p:spPr>
          <a:xfrm>
            <a:off x="6659245" y="5093970"/>
            <a:ext cx="208915" cy="331470"/>
          </a:xfrm>
          <a:prstGeom prst="downArrow">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2" charset="0"/>
            </a:endParaRPr>
          </a:p>
        </p:txBody>
      </p:sp>
      <p:sp>
        <p:nvSpPr>
          <p:cNvPr id="54" name="下箭头 53"/>
          <p:cNvSpPr/>
          <p:nvPr/>
        </p:nvSpPr>
        <p:spPr>
          <a:xfrm>
            <a:off x="4430395" y="5093970"/>
            <a:ext cx="208915" cy="331470"/>
          </a:xfrm>
          <a:prstGeom prst="downArrow">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2" charset="0"/>
            </a:endParaRPr>
          </a:p>
        </p:txBody>
      </p:sp>
      <p:sp>
        <p:nvSpPr>
          <p:cNvPr id="55" name="下箭头 54"/>
          <p:cNvSpPr/>
          <p:nvPr/>
        </p:nvSpPr>
        <p:spPr>
          <a:xfrm>
            <a:off x="2271395" y="5093970"/>
            <a:ext cx="208915" cy="331470"/>
          </a:xfrm>
          <a:prstGeom prst="downArrow">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Times New Roman" panose="02020603050405020304" pitchFamily="2" charset="0"/>
            </a:endParaRPr>
          </a:p>
        </p:txBody>
      </p:sp>
      <p:sp>
        <p:nvSpPr>
          <p:cNvPr id="56" name="Rectangle 7"/>
          <p:cNvSpPr>
            <a:spLocks noChangeArrowheads="1"/>
          </p:cNvSpPr>
          <p:nvPr/>
        </p:nvSpPr>
        <p:spPr bwMode="auto">
          <a:xfrm>
            <a:off x="3678555" y="1301750"/>
            <a:ext cx="1622425" cy="21653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Deposit Type</a:t>
            </a:r>
          </a:p>
        </p:txBody>
      </p:sp>
      <p:sp>
        <p:nvSpPr>
          <p:cNvPr id="58" name="Rectangle 7"/>
          <p:cNvSpPr>
            <a:spLocks noChangeArrowheads="1"/>
          </p:cNvSpPr>
          <p:nvPr/>
        </p:nvSpPr>
        <p:spPr bwMode="auto">
          <a:xfrm>
            <a:off x="6081395" y="1301115"/>
            <a:ext cx="1622425" cy="21717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Refund Type</a:t>
            </a:r>
          </a:p>
        </p:txBody>
      </p:sp>
      <p:sp>
        <p:nvSpPr>
          <p:cNvPr id="59" name="Rectangle 120"/>
          <p:cNvSpPr/>
          <p:nvPr/>
        </p:nvSpPr>
        <p:spPr>
          <a:xfrm>
            <a:off x="6868160" y="5197475"/>
            <a:ext cx="880745" cy="241300"/>
          </a:xfrm>
          <a:prstGeom prst="rect">
            <a:avLst/>
          </a:prstGeom>
        </p:spPr>
        <p:txBody>
          <a:bodyPr wrap="none">
            <a:spAutoFit/>
          </a:bodyPr>
          <a:lstStyle/>
          <a:p>
            <a:pPr algn="r" fontAlgn="auto">
              <a:spcBef>
                <a:spcPts val="0"/>
              </a:spcBef>
              <a:spcAft>
                <a:spcPts val="0"/>
              </a:spcAft>
              <a:defRPr/>
            </a:pPr>
            <a:r>
              <a:rPr lang="en-US" altLang="zh-CN" sz="1100" b="1" kern="0" dirty="0">
                <a:solidFill>
                  <a:sysClr val="windowText" lastClr="000000"/>
                </a:solidFill>
                <a:latin typeface="Times New Roman" panose="02020603050405020304" pitchFamily="2" charset="0"/>
              </a:rPr>
              <a:t>Web Service</a:t>
            </a:r>
          </a:p>
        </p:txBody>
      </p:sp>
      <p:sp>
        <p:nvSpPr>
          <p:cNvPr id="2" name="Rectangle 7"/>
          <p:cNvSpPr>
            <a:spLocks noChangeArrowheads="1"/>
          </p:cNvSpPr>
          <p:nvPr/>
        </p:nvSpPr>
        <p:spPr bwMode="auto">
          <a:xfrm>
            <a:off x="2828290" y="4414520"/>
            <a:ext cx="1602105" cy="26543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Query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图片01"/>
          <p:cNvPicPr>
            <a:picLocks noChangeAspect="1"/>
          </p:cNvPicPr>
          <p:nvPr/>
        </p:nvPicPr>
        <p:blipFill>
          <a:blip r:embed="rId2" cstate="print"/>
          <a:stretch>
            <a:fillRect/>
          </a:stretch>
        </p:blipFill>
        <p:spPr>
          <a:xfrm>
            <a:off x="7435215" y="3883660"/>
            <a:ext cx="1261110" cy="840740"/>
          </a:xfrm>
          <a:prstGeom prst="rect">
            <a:avLst/>
          </a:prstGeom>
          <a:noFill/>
          <a:ln w="9525">
            <a:noFill/>
          </a:ln>
        </p:spPr>
      </p:pic>
      <p:sp>
        <p:nvSpPr>
          <p:cNvPr id="17409" name="Rectangle 3"/>
          <p:cNvSpPr>
            <a:spLocks noGrp="1"/>
          </p:cNvSpPr>
          <p:nvPr>
            <p:ph type="body" sz="half"/>
          </p:nvPr>
        </p:nvSpPr>
        <p:spPr>
          <a:xfrm>
            <a:off x="194310" y="673100"/>
            <a:ext cx="6761480" cy="4873625"/>
          </a:xfrm>
        </p:spPr>
        <p:txBody>
          <a:bodyPr wrap="square" anchor="t"/>
          <a:lstStyle>
            <a:lvl1pPr lvl="0">
              <a:defRPr sz="2800" kern="1200"/>
            </a:lvl1pPr>
            <a:lvl2pPr lvl="1">
              <a:defRPr sz="2400" kern="1200"/>
            </a:lvl2pPr>
            <a:lvl3pPr lvl="2">
              <a:defRPr sz="2000" kern="1200"/>
            </a:lvl3pPr>
            <a:lvl4pPr lvl="3">
              <a:defRPr sz="1800" kern="1200"/>
            </a:lvl4pPr>
            <a:lvl5pPr lvl="4">
              <a:defRPr sz="1800" kern="1200"/>
            </a:lvl5pPr>
          </a:lstStyle>
          <a:p>
            <a:pPr lvl="0" indent="-292100" eaLnBrk="1" hangingPunct="1">
              <a:lnSpc>
                <a:spcPct val="150000"/>
              </a:lnSpc>
              <a:buFont typeface="Wingdings" panose="05000000000000000000" pitchFamily="2" charset="2"/>
              <a:buChar char="Ø"/>
            </a:pPr>
            <a:r>
              <a:rPr lang="en-US" altLang="zh-CN" sz="1800" b="1" dirty="0">
                <a:latin typeface="Times New Roman" panose="02020603050405020304" pitchFamily="2" charset="0"/>
              </a:rPr>
              <a:t>Accounts Receivable</a:t>
            </a:r>
            <a:endParaRPr lang="zh-CN" altLang="zh-CN" sz="1800" b="1" dirty="0">
              <a:latin typeface="Times New Roman" panose="02020603050405020304" pitchFamily="2" charset="0"/>
            </a:endParaRPr>
          </a:p>
          <a:p>
            <a:pPr lvl="1" indent="-278130" eaLnBrk="1" hangingPunct="1">
              <a:lnSpc>
                <a:spcPct val="150000"/>
              </a:lnSpc>
            </a:pPr>
            <a:r>
              <a:rPr lang="en-US" altLang="zh-CN" sz="1800" dirty="0">
                <a:latin typeface="Times New Roman" panose="02020603050405020304" pitchFamily="2" charset="0"/>
              </a:rPr>
              <a:t>The Accounts Receivable (AR) module provides the following transaction services in a postpaid service solution or hybrid service solution: </a:t>
            </a:r>
            <a:endParaRPr lang="zh-CN" altLang="zh-CN" sz="1800" dirty="0">
              <a:latin typeface="Times New Roman" panose="02020603050405020304" pitchFamily="2" charset="0"/>
            </a:endParaRPr>
          </a:p>
          <a:p>
            <a:pPr lvl="2" indent="-224155" eaLnBrk="1" hangingPunct="1">
              <a:lnSpc>
                <a:spcPct val="150000"/>
              </a:lnSpc>
            </a:pPr>
            <a:r>
              <a:rPr lang="en-US" altLang="zh-CN" sz="1800" dirty="0">
                <a:latin typeface="Times New Roman" panose="02020603050405020304" pitchFamily="2" charset="0"/>
              </a:rPr>
              <a:t>Single services: </a:t>
            </a:r>
            <a:r>
              <a:rPr lang="en-US" altLang="zh-CN" sz="1800" dirty="0">
                <a:latin typeface="Times New Roman" panose="02020603050405020304" pitchFamily="2" charset="0"/>
                <a:sym typeface="+mn-ea"/>
              </a:rPr>
              <a:t>adjustment, </a:t>
            </a:r>
            <a:r>
              <a:rPr lang="en-US" altLang="zh-CN" sz="1800" dirty="0">
                <a:latin typeface="Times New Roman" panose="02020603050405020304" pitchFamily="2" charset="0"/>
              </a:rPr>
              <a:t>payment, payment reversal, Autopay, </a:t>
            </a:r>
            <a:r>
              <a:rPr lang="en-US" altLang="zh-CN" sz="1800" dirty="0">
                <a:latin typeface="Times New Roman" panose="02020603050405020304" pitchFamily="2" charset="0"/>
                <a:sym typeface="+mn-ea"/>
              </a:rPr>
              <a:t>deposit, </a:t>
            </a:r>
            <a:r>
              <a:rPr lang="en-US" altLang="zh-CN" sz="1800" dirty="0">
                <a:latin typeface="Times New Roman" panose="02020603050405020304" pitchFamily="2" charset="0"/>
              </a:rPr>
              <a:t>refunding, account transfer.</a:t>
            </a:r>
            <a:endParaRPr lang="zh-CN" altLang="zh-CN" sz="1800" dirty="0">
              <a:latin typeface="Times New Roman" panose="02020603050405020304" pitchFamily="2" charset="0"/>
            </a:endParaRPr>
          </a:p>
          <a:p>
            <a:pPr lvl="2" indent="-224155" eaLnBrk="1" hangingPunct="1">
              <a:lnSpc>
                <a:spcPct val="150000"/>
              </a:lnSpc>
            </a:pPr>
            <a:r>
              <a:rPr lang="en-US" altLang="zh-CN" sz="1800" dirty="0">
                <a:latin typeface="Times New Roman" panose="02020603050405020304" pitchFamily="2" charset="0"/>
              </a:rPr>
              <a:t>Batch services: payment , account adjustment, advance deposit.</a:t>
            </a:r>
            <a:endParaRPr lang="zh-CN" altLang="zh-CN" sz="1800" dirty="0">
              <a:latin typeface="Times New Roman" panose="02020603050405020304" pitchFamily="2" charset="0"/>
            </a:endParaRPr>
          </a:p>
          <a:p>
            <a:pPr lvl="2" indent="-224155" eaLnBrk="1" hangingPunct="1">
              <a:lnSpc>
                <a:spcPct val="150000"/>
              </a:lnSpc>
            </a:pPr>
            <a:r>
              <a:rPr lang="en-US" altLang="zh-CN" sz="1800" dirty="0">
                <a:latin typeface="Times New Roman" panose="02020603050405020304" pitchFamily="2" charset="0"/>
              </a:rPr>
              <a:t>Query services: query for invoices, account balance, outstanding fees, payment records, deposit details, adjustment logs and transfer logs.</a:t>
            </a:r>
            <a:endParaRPr lang="zh-CN" altLang="en-US" sz="2000"/>
          </a:p>
          <a:p>
            <a:pPr lvl="1" indent="-278130" eaLnBrk="1" hangingPunct="1">
              <a:buFont typeface="Wingdings" panose="05000000000000000000" pitchFamily="2" charset="2"/>
              <a:buChar char="ü"/>
            </a:pPr>
            <a:endParaRPr lang="zh-CN" altLang="en-US" sz="2000"/>
          </a:p>
        </p:txBody>
      </p:sp>
      <p:sp>
        <p:nvSpPr>
          <p:cNvPr id="14337" name="Rectangle 2"/>
          <p:cNvSpPr>
            <a:spLocks noGrp="1"/>
          </p:cNvSpPr>
          <p:nvPr/>
        </p:nvSpPr>
        <p:spPr>
          <a:xfrm>
            <a:off x="434975" y="0"/>
            <a:ext cx="8261350" cy="584200"/>
          </a:xfrm>
          <a:prstGeom prst="rect">
            <a:avLst/>
          </a:prstGeom>
          <a:noFill/>
          <a:ln w="9525">
            <a:noFill/>
          </a:ln>
        </p:spPr>
        <p:txBody>
          <a:bodyPr wrap="square" anchor="ctr"/>
          <a:lstStyle>
            <a:lvl1pPr marL="0" lvl="0" indent="0" algn="l" defTabSz="914400" eaLnBrk="0" fontAlgn="base" latinLnBrk="0" hangingPunct="0">
              <a:lnSpc>
                <a:spcPct val="85000"/>
              </a:lnSpc>
              <a:spcBef>
                <a:spcPct val="0"/>
              </a:spcBef>
              <a:spcAft>
                <a:spcPct val="0"/>
              </a:spcAft>
              <a:buClr>
                <a:srgbClr val="000000"/>
              </a:buClr>
              <a:buNone/>
              <a:defRPr sz="2800" b="0" i="0" u="none" kern="1200" baseline="0">
                <a:solidFill>
                  <a:schemeClr val="tx1"/>
                </a:solidFill>
                <a:latin typeface="+mj-lt"/>
                <a:ea typeface="+mj-ea"/>
                <a:cs typeface="+mj-cs"/>
              </a:defRPr>
            </a:lvl1pPr>
          </a:lstStyle>
          <a:p>
            <a:pPr lvl="0" indent="0" eaLnBrk="1" hangingPunct="1"/>
            <a:r>
              <a:rPr lang="en-US" altLang="zh-CN">
                <a:latin typeface="Times New Roman" panose="02020603050405020304" pitchFamily="2" charset="0"/>
              </a:rPr>
              <a:t>Accounts Receivable</a:t>
            </a:r>
          </a:p>
        </p:txBody>
      </p:sp>
      <p:pic>
        <p:nvPicPr>
          <p:cNvPr id="8" name="图片 1"/>
          <p:cNvPicPr>
            <a:picLocks noChangeAspect="1"/>
          </p:cNvPicPr>
          <p:nvPr/>
        </p:nvPicPr>
        <p:blipFill>
          <a:blip r:embed="rId3" cstate="print"/>
          <a:stretch>
            <a:fillRect/>
          </a:stretch>
        </p:blipFill>
        <p:spPr>
          <a:xfrm>
            <a:off x="7412990" y="5662295"/>
            <a:ext cx="1447800" cy="742950"/>
          </a:xfrm>
          <a:prstGeom prst="rect">
            <a:avLst/>
          </a:prstGeom>
          <a:noFill/>
          <a:ln w="9525">
            <a:noFill/>
          </a:ln>
        </p:spPr>
      </p:pic>
      <p:pic>
        <p:nvPicPr>
          <p:cNvPr id="9" name="Picture 14" descr="minipayLarge"/>
          <p:cNvPicPr>
            <a:picLocks noChangeAspect="1"/>
          </p:cNvPicPr>
          <p:nvPr/>
        </p:nvPicPr>
        <p:blipFill>
          <a:blip r:embed="rId4" cstate="print"/>
          <a:stretch>
            <a:fillRect/>
          </a:stretch>
        </p:blipFill>
        <p:spPr>
          <a:xfrm>
            <a:off x="7747953" y="2326005"/>
            <a:ext cx="746125" cy="942975"/>
          </a:xfrm>
          <a:prstGeom prst="rect">
            <a:avLst/>
          </a:prstGeom>
          <a:noFill/>
          <a:ln w="9525">
            <a:noFill/>
          </a:ln>
        </p:spPr>
      </p:pic>
      <p:pic>
        <p:nvPicPr>
          <p:cNvPr id="11" name="Picture 5" descr="钱"/>
          <p:cNvPicPr>
            <a:picLocks noChangeAspect="1"/>
          </p:cNvPicPr>
          <p:nvPr/>
        </p:nvPicPr>
        <p:blipFill>
          <a:blip r:embed="rId5" cstate="print"/>
          <a:stretch>
            <a:fillRect/>
          </a:stretch>
        </p:blipFill>
        <p:spPr>
          <a:xfrm>
            <a:off x="7576820" y="1076960"/>
            <a:ext cx="1119188" cy="858838"/>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Bill &amp; Invoice</a:t>
            </a:r>
          </a:p>
        </p:txBody>
      </p:sp>
      <p:sp>
        <p:nvSpPr>
          <p:cNvPr id="8" name="圆角矩形 274"/>
          <p:cNvSpPr/>
          <p:nvPr/>
        </p:nvSpPr>
        <p:spPr>
          <a:xfrm>
            <a:off x="381000" y="746125"/>
            <a:ext cx="8458835" cy="4389120"/>
          </a:xfrm>
          <a:prstGeom prst="roundRect">
            <a:avLst/>
          </a:prstGeom>
          <a:solidFill>
            <a:srgbClr val="FFCC66">
              <a:lumMod val="20000"/>
              <a:lumOff val="80000"/>
            </a:srgbClr>
          </a:solidFill>
          <a:ln w="9525">
            <a:solidFill>
              <a:schemeClr val="bg1">
                <a:lumMod val="50000"/>
              </a:schemeClr>
            </a:solidFill>
          </a:ln>
        </p:spPr>
        <p:txBody>
          <a:bodyPr wrap="square" lIns="82058" tIns="41029" rIns="82058" bIns="41029" rtlCol="0" anchor="ctr" anchorCtr="1">
            <a:noAutofit/>
          </a:bodyPr>
          <a:lstStyle/>
          <a:p>
            <a:pPr marL="0" marR="0" lvl="0" indent="0" algn="ctr" defTabSz="914400" eaLnBrk="1" fontAlgn="auto" latinLnBrk="0" hangingPunct="1">
              <a:lnSpc>
                <a:spcPts val="1615"/>
              </a:lnSpc>
              <a:spcBef>
                <a:spcPts val="0"/>
              </a:spcBef>
              <a:spcAft>
                <a:spcPts val="0"/>
              </a:spcAft>
              <a:buClrTx/>
              <a:buSzTx/>
              <a:buFontTx/>
              <a:buNone/>
              <a:defRPr/>
            </a:pPr>
            <a:endParaRPr kumimoji="0" lang="zh-CN" altLang="en-US" sz="1100" b="0" i="0" u="none" strike="noStrike" kern="0" cap="none" spc="0" normalizeH="0" baseline="0" noProof="0" dirty="0">
              <a:ln>
                <a:noFill/>
              </a:ln>
              <a:solidFill>
                <a:sysClr val="windowText" lastClr="000000"/>
              </a:solidFill>
              <a:effectLst/>
              <a:uLnTx/>
              <a:uFillTx/>
              <a:latin typeface="Times New Roman" panose="02020603050405020304" pitchFamily="2" charset="0"/>
              <a:ea typeface="华文细黑" panose="02010600040101010101" pitchFamily="2" charset="-122"/>
              <a:cs typeface="Arial" panose="020B0604020202020204" pitchFamily="34" charset="0"/>
            </a:endParaRPr>
          </a:p>
        </p:txBody>
      </p:sp>
      <p:sp>
        <p:nvSpPr>
          <p:cNvPr id="9" name="AutoShape 19"/>
          <p:cNvSpPr>
            <a:spLocks noChangeArrowheads="1"/>
          </p:cNvSpPr>
          <p:nvPr/>
        </p:nvSpPr>
        <p:spPr bwMode="auto">
          <a:xfrm>
            <a:off x="592455" y="2217420"/>
            <a:ext cx="1569720" cy="2559050"/>
          </a:xfrm>
          <a:prstGeom prst="roundRect">
            <a:avLst>
              <a:gd name="adj" fmla="val 6944"/>
            </a:avLst>
          </a:prstGeom>
          <a:gradFill rotWithShape="1">
            <a:gsLst>
              <a:gs pos="0">
                <a:srgbClr val="CCCCFF"/>
              </a:gs>
              <a:gs pos="50000">
                <a:srgbClr val="CCCCFF">
                  <a:gamma/>
                  <a:tint val="50980"/>
                  <a:invGamma/>
                </a:srgbClr>
              </a:gs>
              <a:gs pos="100000">
                <a:srgbClr val="CCCCFF"/>
              </a:gs>
            </a:gsLst>
            <a:lin ang="5400000" scaled="1"/>
          </a:gradFill>
          <a:ln w="9525" algn="ctr">
            <a:noFill/>
            <a:round/>
          </a:ln>
          <a:effectLst>
            <a:outerShdw dist="17961" dir="2700000" algn="ctr" rotWithShape="0">
              <a:srgbClr val="996600"/>
            </a:outerShdw>
          </a:effectLst>
        </p:spPr>
        <p:txBody>
          <a:bodyPr wrap="none" lIns="93201" tIns="0" rIns="93201" bIns="0" anchorCtr="1">
            <a:normAutofit/>
          </a:bodyPr>
          <a:lstStyle/>
          <a:p>
            <a:pPr algn="ctr" defTabSz="783590" eaLnBrk="0" fontAlgn="auto" hangingPunct="0">
              <a:lnSpc>
                <a:spcPct val="85000"/>
              </a:lnSpc>
              <a:spcBef>
                <a:spcPts val="0"/>
              </a:spcBef>
              <a:spcAft>
                <a:spcPts val="0"/>
              </a:spcAft>
              <a:defRPr/>
            </a:pPr>
            <a:r>
              <a:rPr lang="en-US" altLang="zh-CN" sz="1400" b="1"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Charge </a:t>
            </a:r>
          </a:p>
          <a:p>
            <a:pPr algn="ctr" defTabSz="783590" eaLnBrk="0" fontAlgn="auto" hangingPunct="0">
              <a:lnSpc>
                <a:spcPct val="85000"/>
              </a:lnSpc>
              <a:spcBef>
                <a:spcPts val="0"/>
              </a:spcBef>
              <a:spcAft>
                <a:spcPts val="0"/>
              </a:spcAft>
              <a:defRPr/>
            </a:pPr>
            <a:r>
              <a:rPr lang="en-US" altLang="zh-CN" sz="1400" b="1"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Aggregation</a:t>
            </a:r>
          </a:p>
          <a:p>
            <a:pPr algn="ctr" defTabSz="783590" eaLnBrk="0" fontAlgn="auto" hangingPunct="0">
              <a:lnSpc>
                <a:spcPct val="85000"/>
              </a:lnSpc>
              <a:spcBef>
                <a:spcPts val="0"/>
              </a:spcBef>
              <a:spcAft>
                <a:spcPts val="0"/>
              </a:spcAft>
              <a:defRPr/>
            </a:pPr>
            <a:endParaRPr lang="zh-CN" altLang="en-US"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10" name="Rectangle 113"/>
          <p:cNvSpPr/>
          <p:nvPr/>
        </p:nvSpPr>
        <p:spPr bwMode="auto">
          <a:xfrm>
            <a:off x="3496310" y="3981450"/>
            <a:ext cx="133350" cy="326390"/>
          </a:xfrm>
          <a:prstGeom prst="rect">
            <a:avLst/>
          </a:prstGeom>
          <a:solidFill>
            <a:srgbClr val="FFFFFF">
              <a:lumMod val="95000"/>
            </a:srgbClr>
          </a:solidFill>
          <a:ln w="9525" cap="flat" cmpd="sng" algn="ctr">
            <a:solidFill>
              <a:srgbClr val="FFFFFF">
                <a:lumMod val="50000"/>
              </a:srgbClr>
            </a:solidFill>
            <a:prstDash val="solid"/>
            <a:round/>
            <a:headEnd type="none" w="med" len="med"/>
            <a:tailEnd type="none" w="med" len="med"/>
          </a:ln>
          <a:effectLst/>
        </p:spPr>
        <p:txBody>
          <a:bodyPr vert="horz" wrap="none" lIns="79200" tIns="39600" rIns="79200" bIns="39600" numCol="1" rtlCol="0" anchor="ctr" anchorCtr="0" compatLnSpc="1">
            <a:spAutoFit/>
          </a:bodyPr>
          <a:lstStyle/>
          <a:p>
            <a:pPr algn="ctr" defTabSz="801370">
              <a:defRPr/>
            </a:pPr>
            <a:endParaRPr lang="en-GB" sz="1800" b="1" kern="0">
              <a:solidFill>
                <a:srgbClr val="969696"/>
              </a:solidFill>
              <a:latin typeface="Times New Roman" panose="02020603050405020304" pitchFamily="2" charset="0"/>
              <a:ea typeface="华文细黑" panose="02010600040101010101" pitchFamily="2" charset="-122"/>
              <a:cs typeface="Arial" panose="020B0604020202020204" pitchFamily="34" charset="0"/>
            </a:endParaRPr>
          </a:p>
        </p:txBody>
      </p:sp>
      <p:grpSp>
        <p:nvGrpSpPr>
          <p:cNvPr id="11" name="Group 110"/>
          <p:cNvGrpSpPr/>
          <p:nvPr/>
        </p:nvGrpSpPr>
        <p:grpSpPr>
          <a:xfrm>
            <a:off x="1610995" y="5600700"/>
            <a:ext cx="5824220" cy="381635"/>
            <a:chOff x="552075" y="5257800"/>
            <a:chExt cx="8587345" cy="646186"/>
          </a:xfrm>
        </p:grpSpPr>
        <p:sp>
          <p:nvSpPr>
            <p:cNvPr id="12" name="矩形 8"/>
            <p:cNvSpPr/>
            <p:nvPr/>
          </p:nvSpPr>
          <p:spPr>
            <a:xfrm>
              <a:off x="552075" y="5257800"/>
              <a:ext cx="2061881" cy="646186"/>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0" fontAlgn="auto" hangingPunct="0">
                <a:spcBef>
                  <a:spcPts val="0"/>
                </a:spcBef>
                <a:spcAft>
                  <a:spcPts val="0"/>
                </a:spcAft>
                <a:defRPr/>
              </a:pPr>
              <a:r>
                <a:rPr lang="en-US" altLang="zh-CN" sz="1800" kern="0" dirty="0">
                  <a:solidFill>
                    <a:sysClr val="window" lastClr="FFFFFF"/>
                  </a:solidFill>
                  <a:latin typeface="Times New Roman" panose="02020603050405020304" pitchFamily="2" charset="0"/>
                  <a:ea typeface="宋体" panose="02010600030101010101" pitchFamily="2" charset="-122"/>
                  <a:cs typeface="Arial" panose="020B0604020202020204" pitchFamily="34" charset="0"/>
                </a:rPr>
                <a:t>R&amp;C</a:t>
              </a:r>
            </a:p>
          </p:txBody>
        </p:sp>
        <p:sp>
          <p:nvSpPr>
            <p:cNvPr id="13" name="矩形 10"/>
            <p:cNvSpPr/>
            <p:nvPr/>
          </p:nvSpPr>
          <p:spPr>
            <a:xfrm>
              <a:off x="7077538" y="5257800"/>
              <a:ext cx="2061882" cy="646186"/>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0" fontAlgn="auto" hangingPunct="0">
                <a:spcBef>
                  <a:spcPts val="0"/>
                </a:spcBef>
                <a:spcAft>
                  <a:spcPts val="0"/>
                </a:spcAft>
                <a:defRPr/>
              </a:pPr>
              <a:r>
                <a:rPr lang="en-US" altLang="zh-CN" sz="1800" kern="0" dirty="0">
                  <a:solidFill>
                    <a:sysClr val="window" lastClr="FFFFFF"/>
                  </a:solidFill>
                  <a:latin typeface="Times New Roman" panose="02020603050405020304" pitchFamily="2" charset="0"/>
                  <a:ea typeface="宋体" panose="02010600030101010101" pitchFamily="2" charset="-122"/>
                  <a:cs typeface="Arial" panose="020B0604020202020204" pitchFamily="34" charset="0"/>
                </a:rPr>
                <a:t>AR</a:t>
              </a:r>
            </a:p>
          </p:txBody>
        </p:sp>
      </p:grpSp>
      <p:sp>
        <p:nvSpPr>
          <p:cNvPr id="14" name="AutoShape 31"/>
          <p:cNvSpPr>
            <a:spLocks noChangeArrowheads="1"/>
          </p:cNvSpPr>
          <p:nvPr/>
        </p:nvSpPr>
        <p:spPr bwMode="auto">
          <a:xfrm>
            <a:off x="6955790" y="2211070"/>
            <a:ext cx="1737995" cy="2467610"/>
          </a:xfrm>
          <a:prstGeom prst="roundRect">
            <a:avLst>
              <a:gd name="adj" fmla="val 6944"/>
            </a:avLst>
          </a:prstGeom>
          <a:gradFill rotWithShape="1">
            <a:gsLst>
              <a:gs pos="0">
                <a:srgbClr val="CCCCFF"/>
              </a:gs>
              <a:gs pos="50000">
                <a:srgbClr val="CCCCFF">
                  <a:gamma/>
                  <a:tint val="50980"/>
                  <a:invGamma/>
                </a:srgbClr>
              </a:gs>
              <a:gs pos="100000">
                <a:srgbClr val="CCCCFF"/>
              </a:gs>
            </a:gsLst>
            <a:lin ang="5400000" scaled="1"/>
          </a:gradFill>
          <a:ln w="9525" algn="ctr">
            <a:noFill/>
            <a:round/>
          </a:ln>
          <a:effectLst>
            <a:outerShdw dist="17961" dir="2700000" algn="ctr" rotWithShape="0">
              <a:srgbClr val="996600"/>
            </a:outerShdw>
          </a:effectLst>
        </p:spPr>
        <p:txBody>
          <a:bodyPr wrap="none" lIns="93201" tIns="0" rIns="93201" bIns="0" anchorCtr="1">
            <a:normAutofit/>
          </a:bodyPr>
          <a:lstStyle/>
          <a:p>
            <a:pPr algn="ctr" defTabSz="783590" eaLnBrk="0" fontAlgn="auto" hangingPunct="0">
              <a:lnSpc>
                <a:spcPct val="85000"/>
              </a:lnSpc>
              <a:spcBef>
                <a:spcPts val="0"/>
              </a:spcBef>
              <a:spcAft>
                <a:spcPts val="0"/>
              </a:spcAft>
              <a:defRPr/>
            </a:pPr>
            <a:r>
              <a:rPr lang="en-US" altLang="zh-CN" sz="1400" b="1"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a:t>
            </a:r>
          </a:p>
          <a:p>
            <a:pPr algn="ctr" defTabSz="783590" eaLnBrk="0" fontAlgn="auto" hangingPunct="0">
              <a:lnSpc>
                <a:spcPct val="85000"/>
              </a:lnSpc>
              <a:spcBef>
                <a:spcPts val="0"/>
              </a:spcBef>
              <a:spcAft>
                <a:spcPts val="0"/>
              </a:spcAft>
              <a:defRPr/>
            </a:pPr>
            <a:r>
              <a:rPr lang="en-US" altLang="zh-CN" sz="1400" b="1"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Management</a:t>
            </a:r>
          </a:p>
          <a:p>
            <a:pPr algn="ctr" defTabSz="783590" eaLnBrk="0" fontAlgn="auto" hangingPunct="0">
              <a:lnSpc>
                <a:spcPct val="85000"/>
              </a:lnSpc>
              <a:spcBef>
                <a:spcPts val="0"/>
              </a:spcBef>
              <a:spcAft>
                <a:spcPts val="0"/>
              </a:spcAft>
              <a:defRPr/>
            </a:pPr>
            <a:endParaRPr lang="zh-CN" altLang="en-US"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15" name="AutoShape 19"/>
          <p:cNvSpPr>
            <a:spLocks noChangeArrowheads="1"/>
          </p:cNvSpPr>
          <p:nvPr/>
        </p:nvSpPr>
        <p:spPr bwMode="auto">
          <a:xfrm>
            <a:off x="2285365" y="2215515"/>
            <a:ext cx="4565650" cy="2560955"/>
          </a:xfrm>
          <a:prstGeom prst="roundRect">
            <a:avLst>
              <a:gd name="adj" fmla="val 6944"/>
            </a:avLst>
          </a:prstGeom>
          <a:gradFill rotWithShape="1">
            <a:gsLst>
              <a:gs pos="0">
                <a:srgbClr val="CCCCFF"/>
              </a:gs>
              <a:gs pos="50000">
                <a:srgbClr val="CCCCFF">
                  <a:gamma/>
                  <a:tint val="50980"/>
                  <a:invGamma/>
                </a:srgbClr>
              </a:gs>
              <a:gs pos="100000">
                <a:srgbClr val="CCCCFF"/>
              </a:gs>
            </a:gsLst>
            <a:lin ang="5400000" scaled="1"/>
          </a:gradFill>
          <a:ln w="9525" algn="ctr">
            <a:noFill/>
            <a:round/>
          </a:ln>
          <a:effectLst>
            <a:outerShdw dist="17961" dir="2700000" algn="ctr" rotWithShape="0">
              <a:srgbClr val="996600"/>
            </a:outerShdw>
          </a:effectLst>
        </p:spPr>
        <p:txBody>
          <a:bodyPr wrap="none" lIns="93201" tIns="0" rIns="93201" bIns="0" anchorCtr="1">
            <a:normAutofit/>
          </a:bodyPr>
          <a:lstStyle/>
          <a:p>
            <a:pPr algn="ctr" defTabSz="783590" eaLnBrk="0" fontAlgn="auto" hangingPunct="0">
              <a:lnSpc>
                <a:spcPct val="85000"/>
              </a:lnSpc>
              <a:spcBef>
                <a:spcPts val="0"/>
              </a:spcBef>
              <a:spcAft>
                <a:spcPts val="0"/>
              </a:spcAft>
              <a:defRPr/>
            </a:pPr>
            <a:r>
              <a:rPr lang="en-US" altLang="zh-CN" sz="1600" b="1"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Run</a:t>
            </a:r>
          </a:p>
        </p:txBody>
      </p:sp>
      <p:sp>
        <p:nvSpPr>
          <p:cNvPr id="16" name="Rectangle 64"/>
          <p:cNvSpPr>
            <a:spLocks noChangeArrowheads="1"/>
          </p:cNvSpPr>
          <p:nvPr/>
        </p:nvSpPr>
        <p:spPr bwMode="auto">
          <a:xfrm>
            <a:off x="664210" y="2656840"/>
            <a:ext cx="1438275" cy="1633220"/>
          </a:xfrm>
          <a:prstGeom prst="rect">
            <a:avLst/>
          </a:prstGeom>
          <a:solidFill>
            <a:srgbClr val="0099CC"/>
          </a:solidFill>
          <a:ln w="9525" algn="ctr">
            <a:solidFill>
              <a:srgbClr val="808080"/>
            </a:solidFill>
            <a:miter lim="800000"/>
          </a:ln>
        </p:spPr>
        <p:txBody>
          <a:bodyPr lIns="78311" tIns="39155" rIns="78311" bIns="39155" anchor="ctr"/>
          <a:lstStyle/>
          <a:p>
            <a:pPr algn="ctr" defTabSz="783590" eaLnBrk="0" fontAlgn="auto" hangingPunct="0">
              <a:spcBef>
                <a:spcPts val="0"/>
              </a:spcBef>
              <a:spcAft>
                <a:spcPts val="0"/>
              </a:spcAft>
              <a:defRPr/>
            </a:pPr>
            <a:endPar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17" name="TextBox 16"/>
          <p:cNvSpPr txBox="1"/>
          <p:nvPr/>
        </p:nvSpPr>
        <p:spPr>
          <a:xfrm>
            <a:off x="1193165" y="2585085"/>
            <a:ext cx="182880" cy="225425"/>
          </a:xfrm>
          <a:prstGeom prst="rect">
            <a:avLst/>
          </a:prstGeom>
          <a:noFill/>
        </p:spPr>
        <p:txBody>
          <a:bodyPr wrap="none" rtlCol="0">
            <a:spAutoFit/>
          </a:bodyPr>
          <a:lstStyle/>
          <a:p>
            <a:pPr algn="ctr" defTabSz="783590" eaLnBrk="0" fontAlgn="auto" hangingPunct="0">
              <a:spcBef>
                <a:spcPts val="0"/>
              </a:spcBef>
              <a:spcAft>
                <a:spcPts val="0"/>
              </a:spcAft>
              <a:defRPr/>
            </a:pPr>
            <a:r>
              <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rPr>
              <a:t> </a:t>
            </a:r>
          </a:p>
        </p:txBody>
      </p:sp>
      <p:sp>
        <p:nvSpPr>
          <p:cNvPr id="18" name="Rectangle 64"/>
          <p:cNvSpPr>
            <a:spLocks noChangeArrowheads="1"/>
          </p:cNvSpPr>
          <p:nvPr/>
        </p:nvSpPr>
        <p:spPr bwMode="auto">
          <a:xfrm>
            <a:off x="7025640" y="2633980"/>
            <a:ext cx="1581785" cy="1951355"/>
          </a:xfrm>
          <a:prstGeom prst="rect">
            <a:avLst/>
          </a:prstGeom>
          <a:solidFill>
            <a:srgbClr val="0099CC"/>
          </a:solidFill>
          <a:ln w="9525" algn="ctr">
            <a:solidFill>
              <a:srgbClr val="808080"/>
            </a:solidFill>
            <a:miter lim="800000"/>
          </a:ln>
        </p:spPr>
        <p:txBody>
          <a:bodyPr lIns="78311" tIns="39155" rIns="78311" bIns="39155" anchor="ctr"/>
          <a:lstStyle/>
          <a:p>
            <a:pPr algn="ctr" defTabSz="783590" eaLnBrk="0" fontAlgn="auto" hangingPunct="0">
              <a:spcBef>
                <a:spcPts val="0"/>
              </a:spcBef>
              <a:spcAft>
                <a:spcPts val="0"/>
              </a:spcAft>
              <a:defRPr/>
            </a:pPr>
            <a:endPar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19" name="Rectangle 64"/>
          <p:cNvSpPr>
            <a:spLocks noChangeArrowheads="1"/>
          </p:cNvSpPr>
          <p:nvPr/>
        </p:nvSpPr>
        <p:spPr bwMode="auto">
          <a:xfrm>
            <a:off x="2381250" y="2597785"/>
            <a:ext cx="4374515" cy="1775460"/>
          </a:xfrm>
          <a:prstGeom prst="rect">
            <a:avLst/>
          </a:prstGeom>
          <a:solidFill>
            <a:srgbClr val="0099CC"/>
          </a:solidFill>
          <a:ln w="9525" algn="ctr">
            <a:solidFill>
              <a:srgbClr val="808080"/>
            </a:solidFill>
            <a:miter lim="800000"/>
          </a:ln>
        </p:spPr>
        <p:txBody>
          <a:bodyPr lIns="78311" tIns="39155" rIns="78311" bIns="39155" anchor="ctr"/>
          <a:lstStyle/>
          <a:p>
            <a:pPr algn="ctr" defTabSz="783590" eaLnBrk="0" fontAlgn="auto" hangingPunct="0">
              <a:spcBef>
                <a:spcPts val="0"/>
              </a:spcBef>
              <a:spcAft>
                <a:spcPts val="0"/>
              </a:spcAft>
              <a:defRPr/>
            </a:pPr>
            <a:endPar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20" name="Rectangle 120"/>
          <p:cNvSpPr/>
          <p:nvPr/>
        </p:nvSpPr>
        <p:spPr>
          <a:xfrm>
            <a:off x="2406015" y="5293995"/>
            <a:ext cx="354965" cy="239395"/>
          </a:xfrm>
          <a:prstGeom prst="rect">
            <a:avLst/>
          </a:prstGeom>
        </p:spPr>
        <p:txBody>
          <a:bodyPr wrap="none">
            <a:spAutoFit/>
          </a:bodyPr>
          <a:lstStyle/>
          <a:p>
            <a:pPr algn="r" fontAlgn="auto">
              <a:spcBef>
                <a:spcPts val="0"/>
              </a:spcBef>
              <a:spcAft>
                <a:spcPts val="0"/>
              </a:spcAft>
              <a:defRPr/>
            </a:pPr>
            <a:r>
              <a:rPr lang="en-US" altLang="zh-CN" sz="1100" b="1" kern="0" dirty="0">
                <a:solidFill>
                  <a:sysClr val="windowText" lastClr="000000"/>
                </a:solidFill>
                <a:latin typeface="Times New Roman" panose="02020603050405020304" pitchFamily="2" charset="0"/>
                <a:cs typeface="Arial" panose="020B0604020202020204" pitchFamily="34" charset="0"/>
              </a:rPr>
              <a:t>File</a:t>
            </a:r>
          </a:p>
        </p:txBody>
      </p:sp>
      <p:sp>
        <p:nvSpPr>
          <p:cNvPr id="21" name="上下箭头 22"/>
          <p:cNvSpPr/>
          <p:nvPr/>
        </p:nvSpPr>
        <p:spPr>
          <a:xfrm>
            <a:off x="6637655" y="5192395"/>
            <a:ext cx="179705" cy="380365"/>
          </a:xfrm>
          <a:prstGeom prst="upDownArrow">
            <a:avLst/>
          </a:prstGeom>
          <a:noFill/>
          <a:ln w="9525" cap="flat" cmpd="sng" algn="ctr">
            <a:solidFill>
              <a:srgbClr val="000000"/>
            </a:solidFill>
            <a:prstDash val="solid"/>
            <a:round/>
            <a:headEnd type="none" w="med" len="med"/>
            <a:tailEnd type="none" w="med" len="med"/>
          </a:ln>
          <a:effectLst/>
        </p:spPr>
        <p:txBody>
          <a:bodyPr vert="horz" wrap="square" lIns="79200" tIns="39600" rIns="79200" bIns="39600" numCol="1" rtlCol="0" anchor="ctr" anchorCtr="0" compatLnSpc="1">
            <a:spAutoFit/>
          </a:bodyPr>
          <a:lstStyle/>
          <a:p>
            <a:pPr algn="ctr" defTabSz="801370">
              <a:lnSpc>
                <a:spcPts val="1800"/>
              </a:lnSpc>
              <a:defRPr/>
            </a:pPr>
            <a:endParaRPr lang="zh-CN" altLang="en-US" sz="1800" b="1" kern="0" dirty="0">
              <a:solidFill>
                <a:srgbClr val="969696"/>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22" name="Rectangle 120"/>
          <p:cNvSpPr/>
          <p:nvPr/>
        </p:nvSpPr>
        <p:spPr>
          <a:xfrm>
            <a:off x="6830695" y="5297170"/>
            <a:ext cx="558165" cy="239395"/>
          </a:xfrm>
          <a:prstGeom prst="rect">
            <a:avLst/>
          </a:prstGeom>
        </p:spPr>
        <p:txBody>
          <a:bodyPr wrap="none">
            <a:spAutoFit/>
          </a:bodyPr>
          <a:lstStyle/>
          <a:p>
            <a:pPr algn="r" fontAlgn="auto">
              <a:spcBef>
                <a:spcPts val="0"/>
              </a:spcBef>
              <a:spcAft>
                <a:spcPts val="0"/>
              </a:spcAft>
              <a:defRPr/>
            </a:pPr>
            <a:r>
              <a:rPr lang="en-US" sz="1100" b="1" kern="0" dirty="0">
                <a:solidFill>
                  <a:sysClr val="windowText" lastClr="000000"/>
                </a:solidFill>
                <a:latin typeface="Times New Roman" panose="02020603050405020304" pitchFamily="2" charset="0"/>
                <a:cs typeface="Arial" panose="020B0604020202020204" pitchFamily="34" charset="0"/>
              </a:rPr>
              <a:t>File/DB</a:t>
            </a:r>
          </a:p>
        </p:txBody>
      </p:sp>
      <p:sp>
        <p:nvSpPr>
          <p:cNvPr id="23" name="AutoShape 19"/>
          <p:cNvSpPr>
            <a:spLocks noChangeArrowheads="1"/>
          </p:cNvSpPr>
          <p:nvPr/>
        </p:nvSpPr>
        <p:spPr bwMode="auto">
          <a:xfrm>
            <a:off x="592455" y="1070610"/>
            <a:ext cx="8064500" cy="1046480"/>
          </a:xfrm>
          <a:prstGeom prst="roundRect">
            <a:avLst>
              <a:gd name="adj" fmla="val 6944"/>
            </a:avLst>
          </a:prstGeom>
          <a:gradFill rotWithShape="1">
            <a:gsLst>
              <a:gs pos="0">
                <a:srgbClr val="CCCCFF"/>
              </a:gs>
              <a:gs pos="50000">
                <a:srgbClr val="CCCCFF">
                  <a:gamma/>
                  <a:tint val="50980"/>
                  <a:invGamma/>
                </a:srgbClr>
              </a:gs>
              <a:gs pos="100000">
                <a:srgbClr val="CCCCFF"/>
              </a:gs>
            </a:gsLst>
            <a:lin ang="5400000" scaled="1"/>
          </a:gradFill>
          <a:ln w="9525" algn="ctr">
            <a:noFill/>
            <a:round/>
          </a:ln>
          <a:effectLst>
            <a:outerShdw dist="17961" dir="2700000" algn="ctr" rotWithShape="0">
              <a:srgbClr val="996600"/>
            </a:outerShdw>
          </a:effectLst>
        </p:spPr>
        <p:txBody>
          <a:bodyPr wrap="none" lIns="93201" tIns="0" rIns="93201" bIns="0" anchorCtr="1">
            <a:normAutofit/>
          </a:bodyPr>
          <a:lstStyle/>
          <a:p>
            <a:pPr algn="ctr" defTabSz="783590" eaLnBrk="0" fontAlgn="auto" hangingPunct="0">
              <a:lnSpc>
                <a:spcPct val="85000"/>
              </a:lnSpc>
              <a:spcBef>
                <a:spcPts val="0"/>
              </a:spcBef>
              <a:spcAft>
                <a:spcPts val="0"/>
              </a:spcAft>
              <a:defRPr/>
            </a:pPr>
            <a:r>
              <a:rPr lang="en-US" altLang="zh-CN" sz="1600" b="1"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Configuration</a:t>
            </a:r>
          </a:p>
        </p:txBody>
      </p:sp>
      <p:sp>
        <p:nvSpPr>
          <p:cNvPr id="24" name="Rectangle 64"/>
          <p:cNvSpPr>
            <a:spLocks noChangeArrowheads="1"/>
          </p:cNvSpPr>
          <p:nvPr/>
        </p:nvSpPr>
        <p:spPr bwMode="auto">
          <a:xfrm>
            <a:off x="690245" y="1470660"/>
            <a:ext cx="7966710" cy="628650"/>
          </a:xfrm>
          <a:prstGeom prst="rect">
            <a:avLst/>
          </a:prstGeom>
          <a:solidFill>
            <a:srgbClr val="0099CC"/>
          </a:solidFill>
          <a:ln w="9525" algn="ctr">
            <a:solidFill>
              <a:srgbClr val="808080"/>
            </a:solidFill>
            <a:miter lim="800000"/>
          </a:ln>
        </p:spPr>
        <p:txBody>
          <a:bodyPr lIns="78311" tIns="39155" rIns="78311" bIns="39155" anchor="ctr"/>
          <a:lstStyle/>
          <a:p>
            <a:pPr algn="ctr" defTabSz="783590" eaLnBrk="0" fontAlgn="auto" hangingPunct="0">
              <a:spcBef>
                <a:spcPts val="0"/>
              </a:spcBef>
              <a:spcAft>
                <a:spcPts val="0"/>
              </a:spcAft>
              <a:defRPr/>
            </a:pPr>
            <a:endPar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25" name="TextBox 24"/>
          <p:cNvSpPr txBox="1"/>
          <p:nvPr/>
        </p:nvSpPr>
        <p:spPr>
          <a:xfrm>
            <a:off x="1193165" y="1346200"/>
            <a:ext cx="184150" cy="243840"/>
          </a:xfrm>
          <a:prstGeom prst="rect">
            <a:avLst/>
          </a:prstGeom>
          <a:noFill/>
        </p:spPr>
        <p:txBody>
          <a:bodyPr wrap="square" rtlCol="0">
            <a:spAutoFit/>
          </a:bodyPr>
          <a:lstStyle/>
          <a:p>
            <a:pPr algn="ctr" defTabSz="783590" eaLnBrk="0" fontAlgn="auto" hangingPunct="0">
              <a:spcBef>
                <a:spcPts val="0"/>
              </a:spcBef>
              <a:spcAft>
                <a:spcPts val="0"/>
              </a:spcAft>
              <a:defRPr/>
            </a:pPr>
            <a:r>
              <a:rPr lang="en-US" altLang="zh-CN" sz="1000" kern="0" dirty="0">
                <a:solidFill>
                  <a:srgbClr val="FFFFFF"/>
                </a:solidFill>
                <a:latin typeface="Times New Roman" panose="02020603050405020304" pitchFamily="2" charset="0"/>
                <a:ea typeface="华文细黑" panose="02010600040101010101" pitchFamily="2" charset="-122"/>
                <a:cs typeface="Arial" panose="020B0604020202020204" pitchFamily="34" charset="0"/>
              </a:rPr>
              <a:t> </a:t>
            </a:r>
          </a:p>
        </p:txBody>
      </p:sp>
      <p:sp>
        <p:nvSpPr>
          <p:cNvPr id="26" name="上下箭头 31"/>
          <p:cNvSpPr/>
          <p:nvPr/>
        </p:nvSpPr>
        <p:spPr>
          <a:xfrm>
            <a:off x="2221865" y="5192395"/>
            <a:ext cx="179705" cy="380365"/>
          </a:xfrm>
          <a:prstGeom prst="upDownArrow">
            <a:avLst/>
          </a:prstGeom>
          <a:noFill/>
          <a:ln w="9525" cap="flat" cmpd="sng" algn="ctr">
            <a:solidFill>
              <a:srgbClr val="000000"/>
            </a:solidFill>
            <a:prstDash val="solid"/>
            <a:round/>
            <a:headEnd type="none" w="med" len="med"/>
            <a:tailEnd type="none" w="med" len="med"/>
          </a:ln>
          <a:effectLst/>
        </p:spPr>
        <p:txBody>
          <a:bodyPr vert="horz" wrap="square" lIns="79200" tIns="39600" rIns="79200" bIns="39600" numCol="1" rtlCol="0" anchor="ctr" anchorCtr="0" compatLnSpc="1">
            <a:spAutoFit/>
          </a:bodyPr>
          <a:lstStyle/>
          <a:p>
            <a:pPr algn="ctr" defTabSz="801370">
              <a:lnSpc>
                <a:spcPts val="1800"/>
              </a:lnSpc>
              <a:defRPr/>
            </a:pPr>
            <a:endParaRPr lang="zh-CN" altLang="en-US" sz="1800" b="1" kern="0" dirty="0">
              <a:solidFill>
                <a:srgbClr val="969696"/>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27" name="Rectangle 7"/>
          <p:cNvSpPr>
            <a:spLocks noChangeArrowheads="1"/>
          </p:cNvSpPr>
          <p:nvPr/>
        </p:nvSpPr>
        <p:spPr bwMode="auto">
          <a:xfrm>
            <a:off x="701040" y="2840990"/>
            <a:ext cx="1352550" cy="26352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CDR  Load to DB</a:t>
            </a:r>
          </a:p>
        </p:txBody>
      </p:sp>
      <p:sp>
        <p:nvSpPr>
          <p:cNvPr id="28" name="Rectangle 7"/>
          <p:cNvSpPr>
            <a:spLocks noChangeArrowheads="1"/>
          </p:cNvSpPr>
          <p:nvPr/>
        </p:nvSpPr>
        <p:spPr bwMode="auto">
          <a:xfrm>
            <a:off x="5403215" y="2848610"/>
            <a:ext cx="1352550" cy="263525"/>
          </a:xfrm>
          <a:prstGeom prst="rect">
            <a:avLst/>
          </a:prstGeom>
          <a:solidFill>
            <a:srgbClr val="FFCC66"/>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Billing Discount</a:t>
            </a:r>
          </a:p>
        </p:txBody>
      </p:sp>
      <p:sp>
        <p:nvSpPr>
          <p:cNvPr id="29" name="Rectangle 7"/>
          <p:cNvSpPr>
            <a:spLocks noChangeArrowheads="1"/>
          </p:cNvSpPr>
          <p:nvPr/>
        </p:nvSpPr>
        <p:spPr bwMode="auto">
          <a:xfrm>
            <a:off x="2474595" y="3339465"/>
            <a:ext cx="1352550" cy="36004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Run Calculation</a:t>
            </a:r>
          </a:p>
        </p:txBody>
      </p:sp>
      <p:sp>
        <p:nvSpPr>
          <p:cNvPr id="30" name="Rectangle 7"/>
          <p:cNvSpPr>
            <a:spLocks noChangeArrowheads="1"/>
          </p:cNvSpPr>
          <p:nvPr/>
        </p:nvSpPr>
        <p:spPr bwMode="auto">
          <a:xfrm>
            <a:off x="2462530" y="3875405"/>
            <a:ext cx="1352550" cy="35242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Confirm</a:t>
            </a:r>
          </a:p>
        </p:txBody>
      </p:sp>
      <p:sp>
        <p:nvSpPr>
          <p:cNvPr id="31" name="Rectangle 7"/>
          <p:cNvSpPr>
            <a:spLocks noChangeArrowheads="1"/>
          </p:cNvSpPr>
          <p:nvPr/>
        </p:nvSpPr>
        <p:spPr bwMode="auto">
          <a:xfrm>
            <a:off x="5408930" y="3376295"/>
            <a:ext cx="1352550" cy="263525"/>
          </a:xfrm>
          <a:prstGeom prst="rect">
            <a:avLst/>
          </a:prstGeom>
          <a:solidFill>
            <a:srgbClr val="FFCC66"/>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Generation</a:t>
            </a:r>
          </a:p>
        </p:txBody>
      </p:sp>
      <p:sp>
        <p:nvSpPr>
          <p:cNvPr id="32" name="Rectangle 7"/>
          <p:cNvSpPr>
            <a:spLocks noChangeArrowheads="1"/>
          </p:cNvSpPr>
          <p:nvPr/>
        </p:nvSpPr>
        <p:spPr bwMode="auto">
          <a:xfrm>
            <a:off x="869315" y="1608455"/>
            <a:ext cx="1366520" cy="33591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Customer Group</a:t>
            </a:r>
          </a:p>
        </p:txBody>
      </p:sp>
      <p:sp>
        <p:nvSpPr>
          <p:cNvPr id="33" name="Rectangle 7"/>
          <p:cNvSpPr>
            <a:spLocks noChangeArrowheads="1"/>
          </p:cNvSpPr>
          <p:nvPr/>
        </p:nvSpPr>
        <p:spPr bwMode="auto">
          <a:xfrm>
            <a:off x="710565" y="3339465"/>
            <a:ext cx="1352550" cy="26352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CDR Aggregation</a:t>
            </a:r>
          </a:p>
        </p:txBody>
      </p:sp>
      <p:sp>
        <p:nvSpPr>
          <p:cNvPr id="34" name="Rectangle 7"/>
          <p:cNvSpPr>
            <a:spLocks noChangeArrowheads="1"/>
          </p:cNvSpPr>
          <p:nvPr/>
        </p:nvSpPr>
        <p:spPr bwMode="auto">
          <a:xfrm>
            <a:off x="2474595" y="2840990"/>
            <a:ext cx="1352550" cy="263525"/>
          </a:xfrm>
          <a:prstGeom prst="rect">
            <a:avLst/>
          </a:prstGeom>
          <a:solidFill>
            <a:srgbClr val="FFCC66"/>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Run Prepare</a:t>
            </a:r>
          </a:p>
        </p:txBody>
      </p:sp>
      <p:sp>
        <p:nvSpPr>
          <p:cNvPr id="35" name="Rectangle 7"/>
          <p:cNvSpPr>
            <a:spLocks noChangeArrowheads="1"/>
          </p:cNvSpPr>
          <p:nvPr/>
        </p:nvSpPr>
        <p:spPr bwMode="auto">
          <a:xfrm>
            <a:off x="6637655" y="1608455"/>
            <a:ext cx="1366520" cy="33591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S Rule</a:t>
            </a:r>
          </a:p>
        </p:txBody>
      </p:sp>
      <p:sp>
        <p:nvSpPr>
          <p:cNvPr id="36" name="Rectangle 7"/>
          <p:cNvSpPr>
            <a:spLocks noChangeArrowheads="1"/>
          </p:cNvSpPr>
          <p:nvPr/>
        </p:nvSpPr>
        <p:spPr bwMode="auto">
          <a:xfrm>
            <a:off x="4782820" y="1607820"/>
            <a:ext cx="1366520" cy="33845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Discount</a:t>
            </a:r>
          </a:p>
        </p:txBody>
      </p:sp>
      <p:sp>
        <p:nvSpPr>
          <p:cNvPr id="37" name="Rectangle 7"/>
          <p:cNvSpPr>
            <a:spLocks noChangeArrowheads="1"/>
          </p:cNvSpPr>
          <p:nvPr/>
        </p:nvSpPr>
        <p:spPr bwMode="auto">
          <a:xfrm>
            <a:off x="2886710" y="1607820"/>
            <a:ext cx="1366520" cy="33845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TAX</a:t>
            </a:r>
          </a:p>
        </p:txBody>
      </p:sp>
      <p:sp>
        <p:nvSpPr>
          <p:cNvPr id="38" name="Rectangle 7"/>
          <p:cNvSpPr>
            <a:spLocks noChangeArrowheads="1"/>
          </p:cNvSpPr>
          <p:nvPr/>
        </p:nvSpPr>
        <p:spPr bwMode="auto">
          <a:xfrm>
            <a:off x="5409565" y="2841625"/>
            <a:ext cx="1352550" cy="263525"/>
          </a:xfrm>
          <a:prstGeom prst="rect">
            <a:avLst/>
          </a:prstGeom>
          <a:solidFill>
            <a:srgbClr val="FFCC66"/>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Billing Discount</a:t>
            </a:r>
          </a:p>
        </p:txBody>
      </p:sp>
      <p:sp>
        <p:nvSpPr>
          <p:cNvPr id="39" name="Rectangle 7"/>
          <p:cNvSpPr>
            <a:spLocks noChangeArrowheads="1"/>
          </p:cNvSpPr>
          <p:nvPr/>
        </p:nvSpPr>
        <p:spPr bwMode="auto">
          <a:xfrm>
            <a:off x="2480945" y="2834005"/>
            <a:ext cx="1352550" cy="263525"/>
          </a:xfrm>
          <a:prstGeom prst="rect">
            <a:avLst/>
          </a:prstGeom>
          <a:solidFill>
            <a:srgbClr val="FFCC66"/>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Run Prepare</a:t>
            </a:r>
          </a:p>
        </p:txBody>
      </p:sp>
      <p:sp>
        <p:nvSpPr>
          <p:cNvPr id="40" name="Rectangle 7"/>
          <p:cNvSpPr>
            <a:spLocks noChangeArrowheads="1"/>
          </p:cNvSpPr>
          <p:nvPr/>
        </p:nvSpPr>
        <p:spPr bwMode="auto">
          <a:xfrm>
            <a:off x="5402580" y="3376295"/>
            <a:ext cx="1352550" cy="32321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Generation</a:t>
            </a:r>
          </a:p>
        </p:txBody>
      </p:sp>
      <p:sp>
        <p:nvSpPr>
          <p:cNvPr id="41" name="Rectangle 7"/>
          <p:cNvSpPr>
            <a:spLocks noChangeArrowheads="1"/>
          </p:cNvSpPr>
          <p:nvPr/>
        </p:nvSpPr>
        <p:spPr bwMode="auto">
          <a:xfrm>
            <a:off x="5403215" y="2809875"/>
            <a:ext cx="1352550" cy="29591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Billing Discount</a:t>
            </a:r>
          </a:p>
        </p:txBody>
      </p:sp>
      <p:sp>
        <p:nvSpPr>
          <p:cNvPr id="42" name="Rectangle 7"/>
          <p:cNvSpPr>
            <a:spLocks noChangeArrowheads="1"/>
          </p:cNvSpPr>
          <p:nvPr/>
        </p:nvSpPr>
        <p:spPr bwMode="auto">
          <a:xfrm>
            <a:off x="3918585" y="2809875"/>
            <a:ext cx="1352550" cy="30035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Billing TAX</a:t>
            </a:r>
          </a:p>
        </p:txBody>
      </p:sp>
      <p:sp>
        <p:nvSpPr>
          <p:cNvPr id="43" name="Rectangle 7"/>
          <p:cNvSpPr>
            <a:spLocks noChangeArrowheads="1"/>
          </p:cNvSpPr>
          <p:nvPr/>
        </p:nvSpPr>
        <p:spPr bwMode="auto">
          <a:xfrm>
            <a:off x="2474595" y="2809875"/>
            <a:ext cx="1352550" cy="28829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Run </a:t>
            </a: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Prepare</a:t>
            </a:r>
          </a:p>
        </p:txBody>
      </p:sp>
      <p:sp>
        <p:nvSpPr>
          <p:cNvPr id="44" name="Rectangle 7"/>
          <p:cNvSpPr>
            <a:spLocks noChangeArrowheads="1"/>
          </p:cNvSpPr>
          <p:nvPr/>
        </p:nvSpPr>
        <p:spPr bwMode="auto">
          <a:xfrm>
            <a:off x="5403215" y="3376930"/>
            <a:ext cx="1352550" cy="32321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Generation</a:t>
            </a:r>
          </a:p>
        </p:txBody>
      </p:sp>
      <p:sp>
        <p:nvSpPr>
          <p:cNvPr id="45" name="Rectangle 7"/>
          <p:cNvSpPr>
            <a:spLocks noChangeArrowheads="1"/>
          </p:cNvSpPr>
          <p:nvPr/>
        </p:nvSpPr>
        <p:spPr bwMode="auto">
          <a:xfrm>
            <a:off x="5403850" y="2810510"/>
            <a:ext cx="1352550" cy="29591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Billing Discount</a:t>
            </a:r>
          </a:p>
        </p:txBody>
      </p:sp>
      <p:sp>
        <p:nvSpPr>
          <p:cNvPr id="46" name="Rectangle 7"/>
          <p:cNvSpPr>
            <a:spLocks noChangeArrowheads="1"/>
          </p:cNvSpPr>
          <p:nvPr/>
        </p:nvSpPr>
        <p:spPr bwMode="auto">
          <a:xfrm>
            <a:off x="3919220" y="2810510"/>
            <a:ext cx="1352550" cy="30035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Billing TAX</a:t>
            </a:r>
          </a:p>
        </p:txBody>
      </p:sp>
      <p:sp>
        <p:nvSpPr>
          <p:cNvPr id="47" name="Rectangle 7"/>
          <p:cNvSpPr>
            <a:spLocks noChangeArrowheads="1"/>
          </p:cNvSpPr>
          <p:nvPr/>
        </p:nvSpPr>
        <p:spPr bwMode="auto">
          <a:xfrm>
            <a:off x="2475230" y="2810510"/>
            <a:ext cx="1352550" cy="28829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0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Run </a:t>
            </a: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Prepare</a:t>
            </a:r>
          </a:p>
        </p:txBody>
      </p:sp>
      <p:sp>
        <p:nvSpPr>
          <p:cNvPr id="48" name="Rectangle 7"/>
          <p:cNvSpPr>
            <a:spLocks noChangeArrowheads="1"/>
          </p:cNvSpPr>
          <p:nvPr/>
        </p:nvSpPr>
        <p:spPr bwMode="auto">
          <a:xfrm>
            <a:off x="5403215" y="2825115"/>
            <a:ext cx="1352550" cy="29591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Billing Discount</a:t>
            </a:r>
          </a:p>
        </p:txBody>
      </p:sp>
      <p:sp>
        <p:nvSpPr>
          <p:cNvPr id="49" name="Rectangle 7"/>
          <p:cNvSpPr>
            <a:spLocks noChangeArrowheads="1"/>
          </p:cNvSpPr>
          <p:nvPr/>
        </p:nvSpPr>
        <p:spPr bwMode="auto">
          <a:xfrm>
            <a:off x="3918585" y="2825115"/>
            <a:ext cx="1352550" cy="30035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Billing TAX</a:t>
            </a:r>
          </a:p>
        </p:txBody>
      </p:sp>
      <p:sp>
        <p:nvSpPr>
          <p:cNvPr id="50" name="Rectangle 7"/>
          <p:cNvSpPr>
            <a:spLocks noChangeArrowheads="1"/>
          </p:cNvSpPr>
          <p:nvPr/>
        </p:nvSpPr>
        <p:spPr bwMode="auto">
          <a:xfrm>
            <a:off x="2474595" y="2825115"/>
            <a:ext cx="1352550" cy="28829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Run Prepare</a:t>
            </a:r>
          </a:p>
        </p:txBody>
      </p:sp>
      <p:sp>
        <p:nvSpPr>
          <p:cNvPr id="51" name="Rectangle 7"/>
          <p:cNvSpPr>
            <a:spLocks noChangeArrowheads="1"/>
          </p:cNvSpPr>
          <p:nvPr/>
        </p:nvSpPr>
        <p:spPr bwMode="auto">
          <a:xfrm>
            <a:off x="6613525" y="1609725"/>
            <a:ext cx="1366520" cy="33591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S Rule</a:t>
            </a:r>
          </a:p>
        </p:txBody>
      </p:sp>
      <p:sp>
        <p:nvSpPr>
          <p:cNvPr id="52" name="Rectangle 7"/>
          <p:cNvSpPr>
            <a:spLocks noChangeArrowheads="1"/>
          </p:cNvSpPr>
          <p:nvPr/>
        </p:nvSpPr>
        <p:spPr bwMode="auto">
          <a:xfrm>
            <a:off x="4758690" y="1609090"/>
            <a:ext cx="1366520" cy="338455"/>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Discount</a:t>
            </a:r>
          </a:p>
        </p:txBody>
      </p:sp>
      <p:sp>
        <p:nvSpPr>
          <p:cNvPr id="53" name="Rectangle 7"/>
          <p:cNvSpPr>
            <a:spLocks noChangeArrowheads="1"/>
          </p:cNvSpPr>
          <p:nvPr/>
        </p:nvSpPr>
        <p:spPr bwMode="auto">
          <a:xfrm>
            <a:off x="3895725" y="3336925"/>
            <a:ext cx="1352550" cy="345440"/>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Formatting</a:t>
            </a:r>
          </a:p>
        </p:txBody>
      </p:sp>
      <p:sp>
        <p:nvSpPr>
          <p:cNvPr id="54" name="Rectangle 7"/>
          <p:cNvSpPr>
            <a:spLocks noChangeArrowheads="1"/>
          </p:cNvSpPr>
          <p:nvPr/>
        </p:nvSpPr>
        <p:spPr bwMode="auto">
          <a:xfrm>
            <a:off x="7131865" y="2809410"/>
            <a:ext cx="1352602" cy="263426"/>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Run </a:t>
            </a: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sym typeface="+mn-ea"/>
              </a:rPr>
              <a:t>Design</a:t>
            </a:r>
            <a:endPar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endParaRPr>
          </a:p>
        </p:txBody>
      </p:sp>
      <p:sp>
        <p:nvSpPr>
          <p:cNvPr id="55" name="Rectangle 7"/>
          <p:cNvSpPr>
            <a:spLocks noChangeArrowheads="1"/>
          </p:cNvSpPr>
          <p:nvPr/>
        </p:nvSpPr>
        <p:spPr bwMode="auto">
          <a:xfrm>
            <a:off x="7110910" y="3419010"/>
            <a:ext cx="1352602" cy="263426"/>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Printing</a:t>
            </a:r>
          </a:p>
        </p:txBody>
      </p:sp>
      <p:sp>
        <p:nvSpPr>
          <p:cNvPr id="56" name="Rectangle 7"/>
          <p:cNvSpPr>
            <a:spLocks noChangeArrowheads="1"/>
          </p:cNvSpPr>
          <p:nvPr/>
        </p:nvSpPr>
        <p:spPr bwMode="auto">
          <a:xfrm>
            <a:off x="7110910" y="4005115"/>
            <a:ext cx="1352602" cy="263426"/>
          </a:xfrm>
          <a:prstGeom prst="rect">
            <a:avLst/>
          </a:prstGeom>
          <a:solidFill>
            <a:schemeClr val="tx1"/>
          </a:solidFill>
          <a:ln w="9525" algn="ctr">
            <a:solidFill>
              <a:srgbClr val="808080"/>
            </a:solidFill>
            <a:miter lim="800000"/>
          </a:ln>
        </p:spPr>
        <p:txBody>
          <a:bodyPr wrap="none" lIns="78311" tIns="39155" rIns="78311" bIns="39155" anchor="ctr"/>
          <a:lstStyle/>
          <a:p>
            <a:pPr algn="ctr" defTabSz="783590" eaLnBrk="0" fontAlgn="auto" hangingPunct="0">
              <a:spcBef>
                <a:spcPts val="0"/>
              </a:spcBef>
              <a:spcAft>
                <a:spcPts val="0"/>
              </a:spcAft>
              <a:defRPr/>
            </a:pPr>
            <a:r>
              <a:rPr lang="en-US" altLang="zh-CN" sz="1200" kern="0" dirty="0">
                <a:solidFill>
                  <a:srgbClr val="000000"/>
                </a:solidFill>
                <a:latin typeface="Times New Roman" panose="02020603050405020304" pitchFamily="2" charset="0"/>
                <a:ea typeface="华文细黑" panose="02010600040101010101" pitchFamily="2" charset="-122"/>
                <a:cs typeface="Arial" panose="020B0604020202020204" pitchFamily="34" charset="0"/>
              </a:rPr>
              <a:t>Bill Delivery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Bill &amp; Invoice</a:t>
            </a:r>
          </a:p>
        </p:txBody>
      </p:sp>
      <p:pic>
        <p:nvPicPr>
          <p:cNvPr id="57" name="图片 1"/>
          <p:cNvPicPr>
            <a:picLocks noChangeAspect="1"/>
          </p:cNvPicPr>
          <p:nvPr/>
        </p:nvPicPr>
        <p:blipFill>
          <a:blip r:embed="rId2" cstate="print"/>
          <a:stretch>
            <a:fillRect/>
          </a:stretch>
        </p:blipFill>
        <p:spPr>
          <a:xfrm>
            <a:off x="6436360" y="1151890"/>
            <a:ext cx="2499360" cy="1833245"/>
          </a:xfrm>
          <a:prstGeom prst="rect">
            <a:avLst/>
          </a:prstGeom>
          <a:noFill/>
          <a:ln w="9525">
            <a:noFill/>
          </a:ln>
        </p:spPr>
      </p:pic>
      <p:pic>
        <p:nvPicPr>
          <p:cNvPr id="58" name="图片 2"/>
          <p:cNvPicPr>
            <a:picLocks noChangeAspect="1"/>
          </p:cNvPicPr>
          <p:nvPr/>
        </p:nvPicPr>
        <p:blipFill>
          <a:blip r:embed="rId3" cstate="print"/>
          <a:stretch>
            <a:fillRect/>
          </a:stretch>
        </p:blipFill>
        <p:spPr>
          <a:xfrm>
            <a:off x="6448425" y="4151630"/>
            <a:ext cx="2499360" cy="1809750"/>
          </a:xfrm>
          <a:prstGeom prst="rect">
            <a:avLst/>
          </a:prstGeom>
          <a:noFill/>
          <a:ln w="9525">
            <a:noFill/>
          </a:ln>
        </p:spPr>
      </p:pic>
      <p:sp>
        <p:nvSpPr>
          <p:cNvPr id="59" name="Rectangle 2"/>
          <p:cNvSpPr txBox="1">
            <a:spLocks/>
          </p:cNvSpPr>
          <p:nvPr/>
        </p:nvSpPr>
        <p:spPr>
          <a:xfrm>
            <a:off x="297180" y="946150"/>
            <a:ext cx="6092825" cy="5243195"/>
          </a:xfrm>
          <a:prstGeom prst="rect">
            <a:avLst/>
          </a:prstGeom>
          <a:noFill/>
          <a:ln w="9525">
            <a:noFill/>
          </a:ln>
        </p:spPr>
        <p:txBody>
          <a:bodyPr wrap="square" anchor="t"/>
          <a:lstStyle>
            <a:lvl1pPr lvl="0">
              <a:defRPr sz="2800" kern="1200"/>
            </a:lvl1pPr>
            <a:lvl2pPr lvl="1">
              <a:defRPr sz="2400" kern="1200"/>
            </a:lvl2pPr>
            <a:lvl3pPr lvl="2">
              <a:defRPr sz="2000" kern="1200"/>
            </a:lvl3pPr>
            <a:lvl4pPr lvl="3">
              <a:defRPr sz="1800" kern="1200"/>
            </a:lvl4pPr>
            <a:lvl5pPr lvl="4">
              <a:defRPr sz="1800" kern="1200"/>
            </a:lvl5pPr>
          </a:lstStyle>
          <a:p>
            <a:pPr marL="292100" marR="0" lvl="0" indent="-342900" algn="l" defTabSz="914400" eaLnBrk="0" fontAlgn="base" latinLnBrk="0" hangingPunct="0">
              <a:lnSpc>
                <a:spcPct val="150000"/>
              </a:lnSpc>
              <a:spcBef>
                <a:spcPts val="0"/>
              </a:spcBef>
              <a:spcAft>
                <a:spcPct val="0"/>
              </a:spcAft>
              <a:buClr>
                <a:srgbClr val="000000"/>
              </a:buClr>
              <a:buSzTx/>
              <a:buFont typeface="Wingdings" panose="05000000000000000000" charset="0"/>
              <a:buChar char="Ø"/>
              <a:tabLst/>
              <a:defRPr/>
            </a:pPr>
            <a:r>
              <a:rPr kumimoji="0" lang="en-US" altLang="zh-CN" sz="2200" b="1" i="0" u="none" strike="noStrike" kern="1200" cap="none" spc="0" normalizeH="0" baseline="0" noProof="1">
                <a:ln>
                  <a:noFill/>
                </a:ln>
                <a:solidFill>
                  <a:schemeClr val="bg2"/>
                </a:solidFill>
                <a:effectLst/>
                <a:uLnTx/>
                <a:uFillTx/>
                <a:latin typeface="Times New Roman" panose="02020603050405020304" pitchFamily="2" charset="0"/>
                <a:ea typeface="宋体" panose="02010600030101010101" pitchFamily="2" charset="-122"/>
                <a:cs typeface="+mn-ea"/>
                <a:sym typeface="+mn-ea"/>
              </a:rPr>
              <a:t>Bill</a:t>
            </a:r>
          </a:p>
          <a:p>
            <a:pPr marL="800100" marR="0" lvl="1" indent="-342900" defTabSz="914400" eaLnBrk="1" fontAlgn="base" latinLnBrk="0" hangingPunct="1">
              <a:lnSpc>
                <a:spcPct val="150000"/>
              </a:lnSpc>
              <a:spcBef>
                <a:spcPts val="0"/>
              </a:spcBef>
              <a:spcAft>
                <a:spcPts val="0"/>
              </a:spcAft>
              <a:buClr>
                <a:srgbClr val="000000"/>
              </a:buClr>
              <a:buSzTx/>
              <a:buFont typeface="Wingdings" panose="05000000000000000000" charset="0"/>
              <a:buChar char="ü"/>
              <a:tabLst/>
              <a:defRPr/>
            </a:pPr>
            <a:r>
              <a:rPr kumimoji="0" lang="en-US" altLang="zh-CN" sz="2000" b="0" i="0" u="none" strike="noStrike" kern="1200" cap="none" spc="0" normalizeH="0" baseline="0" noProof="1">
                <a:ln>
                  <a:noFill/>
                </a:ln>
                <a:solidFill>
                  <a:schemeClr val="bg2"/>
                </a:solidFill>
                <a:effectLst/>
                <a:uLnTx/>
                <a:uFillTx/>
                <a:latin typeface="Times New Roman" panose="02020603050405020304" pitchFamily="2" charset="0"/>
                <a:ea typeface="宋体" panose="02010600030101010101" pitchFamily="2" charset="-122"/>
                <a:cs typeface="+mn-ea"/>
                <a:sym typeface="+mn-ea"/>
              </a:rPr>
              <a:t>The Bill module exports formatted bills, including running bills,generating bills in a special format, converting bill formats, and bill distribution</a:t>
            </a:r>
          </a:p>
          <a:p>
            <a:pPr marL="0" marR="0" lvl="0" indent="0" algn="l" defTabSz="914400" eaLnBrk="0" fontAlgn="base" latinLnBrk="0" hangingPunct="0">
              <a:lnSpc>
                <a:spcPct val="150000"/>
              </a:lnSpc>
              <a:spcBef>
                <a:spcPts val="0"/>
              </a:spcBef>
              <a:spcAft>
                <a:spcPct val="0"/>
              </a:spcAft>
              <a:buClr>
                <a:srgbClr val="000000"/>
              </a:buClr>
              <a:buSzTx/>
              <a:buFont typeface="Wingdings" panose="05000000000000000000" charset="0"/>
              <a:buNone/>
              <a:tabLst/>
              <a:defRPr/>
            </a:pPr>
            <a:endParaRPr kumimoji="0" lang="en-US" altLang="zh-CN" sz="2200" b="1" i="0" u="none" strike="noStrike" kern="1200" cap="none" spc="0" normalizeH="0" baseline="0" noProof="1">
              <a:ln>
                <a:noFill/>
              </a:ln>
              <a:solidFill>
                <a:schemeClr val="bg2"/>
              </a:solidFill>
              <a:effectLst/>
              <a:uLnTx/>
              <a:uFillTx/>
              <a:latin typeface="Times New Roman" panose="02020603050405020304" pitchFamily="2" charset="0"/>
              <a:ea typeface="宋体" panose="02010600030101010101" pitchFamily="2" charset="-122"/>
              <a:cs typeface="+mn-ea"/>
              <a:sym typeface="+mn-ea"/>
            </a:endParaRPr>
          </a:p>
          <a:p>
            <a:pPr marL="292100" indent="-342900" eaLnBrk="0" hangingPunct="0">
              <a:lnSpc>
                <a:spcPct val="150000"/>
              </a:lnSpc>
              <a:spcBef>
                <a:spcPts val="0"/>
              </a:spcBef>
              <a:buClr>
                <a:srgbClr val="000000"/>
              </a:buClr>
              <a:buFont typeface="Wingdings" panose="05000000000000000000" charset="0"/>
              <a:buChar char="Ø"/>
              <a:defRPr/>
            </a:pPr>
            <a:r>
              <a:rPr lang="en-US" altLang="zh-CN" sz="2200" noProof="1">
                <a:solidFill>
                  <a:schemeClr val="bg2"/>
                </a:solidFill>
                <a:latin typeface="Times New Roman" panose="02020603050405020304" pitchFamily="2" charset="0"/>
                <a:cs typeface="+mn-ea"/>
                <a:sym typeface="+mn-ea"/>
              </a:rPr>
              <a:t>Invoice</a:t>
            </a:r>
          </a:p>
          <a:p>
            <a:pPr marL="749300" marR="0" lvl="1" indent="-342900" defTabSz="914400" eaLnBrk="1" fontAlgn="base" latinLnBrk="0" hangingPunct="1">
              <a:lnSpc>
                <a:spcPct val="150000"/>
              </a:lnSpc>
              <a:spcBef>
                <a:spcPts val="0"/>
              </a:spcBef>
              <a:spcAft>
                <a:spcPts val="0"/>
              </a:spcAft>
              <a:buClr>
                <a:srgbClr val="000000"/>
              </a:buClr>
              <a:buSzTx/>
              <a:buFont typeface="Wingdings" panose="05000000000000000000" charset="0"/>
              <a:buChar char="ü"/>
              <a:tabLst/>
              <a:defRPr/>
            </a:pPr>
            <a:r>
              <a:rPr kumimoji="0" lang="en-US" altLang="zh-CN" sz="2000" b="0" i="0" u="none" strike="noStrike" kern="1200" cap="none" spc="0" normalizeH="0" baseline="0" noProof="1">
                <a:ln>
                  <a:noFill/>
                </a:ln>
                <a:solidFill>
                  <a:schemeClr val="bg2"/>
                </a:solidFill>
                <a:effectLst/>
                <a:uLnTx/>
                <a:uFillTx/>
                <a:latin typeface="Times New Roman" panose="02020603050405020304" pitchFamily="2" charset="0"/>
                <a:ea typeface="宋体" panose="02010600030101010101" pitchFamily="2" charset="-122"/>
                <a:cs typeface="+mn-ea"/>
                <a:sym typeface="+mn-ea"/>
              </a:rPr>
              <a:t>Invoicing  component  is  responsible  for  generating  bills  and  invoices  for customers based on their usage of services and promotion strategies.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Debt Collection</a:t>
            </a:r>
          </a:p>
        </p:txBody>
      </p:sp>
      <p:sp>
        <p:nvSpPr>
          <p:cNvPr id="8" name="Rectangle 2"/>
          <p:cNvSpPr txBox="1">
            <a:spLocks/>
          </p:cNvSpPr>
          <p:nvPr/>
        </p:nvSpPr>
        <p:spPr>
          <a:xfrm>
            <a:off x="514350" y="946150"/>
            <a:ext cx="8234363" cy="5014913"/>
          </a:xfrm>
          <a:prstGeom prst="rect">
            <a:avLst/>
          </a:prstGeom>
          <a:noFill/>
          <a:ln w="9525">
            <a:noFill/>
          </a:ln>
        </p:spPr>
        <p:txBody>
          <a:bodyPr wrap="square" anchor="t"/>
          <a:lstStyle>
            <a:lvl1pPr lvl="0">
              <a:defRPr sz="2800" kern="1200"/>
            </a:lvl1pPr>
            <a:lvl2pPr lvl="1">
              <a:defRPr sz="2400" kern="1200"/>
            </a:lvl2pPr>
            <a:lvl3pPr lvl="2">
              <a:defRPr sz="2000" kern="1200"/>
            </a:lvl3pPr>
            <a:lvl4pPr lvl="3">
              <a:defRPr sz="1800" kern="1200"/>
            </a:lvl4pPr>
            <a:lvl5pPr lvl="4">
              <a:defRPr sz="1800" kern="1200"/>
            </a:lvl5pPr>
          </a:lstStyle>
          <a:p>
            <a:pPr marL="292100" marR="0" lvl="0" indent="-342900" algn="l" defTabSz="914400" eaLnBrk="0" fontAlgn="base" latinLnBrk="0" hangingPunct="0">
              <a:lnSpc>
                <a:spcPct val="150000"/>
              </a:lnSpc>
              <a:spcBef>
                <a:spcPts val="0"/>
              </a:spcBef>
              <a:spcAft>
                <a:spcPct val="0"/>
              </a:spcAft>
              <a:buClr>
                <a:srgbClr val="000000"/>
              </a:buClr>
              <a:buSzTx/>
              <a:buFont typeface="Wingdings" panose="05000000000000000000" charset="0"/>
              <a:buChar char="Ø"/>
              <a:tabLst/>
              <a:defRPr/>
            </a:pPr>
            <a:r>
              <a:rPr kumimoji="0" lang="en-US" altLang="zh-CN" sz="1800" b="1" i="0" u="none" strike="noStrike" kern="1200" cap="none" spc="0" normalizeH="0" baseline="0" noProof="0">
                <a:ln>
                  <a:noFill/>
                </a:ln>
                <a:solidFill>
                  <a:schemeClr val="tx1"/>
                </a:solidFill>
                <a:effectLst/>
                <a:uLnTx/>
                <a:uFillTx/>
                <a:latin typeface="Times New Roman" panose="02020603050405020304" pitchFamily="2" charset="0"/>
                <a:ea typeface="+mj-ea"/>
                <a:cs typeface="+mj-cs"/>
                <a:sym typeface="+mn-ea"/>
              </a:rPr>
              <a:t>Debt Collection</a:t>
            </a:r>
            <a:endParaRPr kumimoji="0" lang="zh-CN" altLang="zh-CN" sz="1800" b="1" i="0" u="none" strike="noStrike" kern="1200" cap="none" spc="0" normalizeH="0" baseline="0" noProof="0">
              <a:ln>
                <a:noFill/>
              </a:ln>
              <a:solidFill>
                <a:schemeClr val="tx1"/>
              </a:solidFill>
              <a:effectLst/>
              <a:uLnTx/>
              <a:uFillTx/>
              <a:latin typeface="Times New Roman" panose="02020603050405020304" pitchFamily="2" charset="0"/>
              <a:ea typeface="+mj-ea"/>
              <a:cs typeface="+mj-cs"/>
            </a:endParaRPr>
          </a:p>
          <a:p>
            <a:pPr marL="0" marR="0" lvl="1" indent="0" defTabSz="91440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ysClr val="windowText" lastClr="000000"/>
                </a:solidFill>
                <a:effectLst/>
                <a:uLnTx/>
                <a:uFillTx/>
                <a:latin typeface="Times New Roman" panose="02020603050405020304" pitchFamily="2" charset="0"/>
                <a:sym typeface="+mn-ea"/>
              </a:rPr>
              <a:t>The Debt Collection (DC) module collects payment from subscribers or accounts that have not paid fees by the due date. DC obtains debt information from AR.</a:t>
            </a:r>
            <a:endParaRPr kumimoji="0" lang="zh-CN" altLang="zh-CN" sz="1800" b="0" i="0" u="none" strike="noStrike" kern="1200" cap="none" spc="0" normalizeH="0" baseline="0" noProof="0">
              <a:ln>
                <a:noFill/>
              </a:ln>
              <a:solidFill>
                <a:sysClr val="windowText" lastClr="000000"/>
              </a:solidFill>
              <a:effectLst/>
              <a:uLnTx/>
              <a:uFillTx/>
              <a:latin typeface="Times New Roman" panose="02020603050405020304" pitchFamily="2" charset="0"/>
            </a:endParaRPr>
          </a:p>
          <a:p>
            <a:pPr marL="0" marR="0" lvl="1" indent="0" defTabSz="91440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ysClr val="windowText" lastClr="000000"/>
                </a:solidFill>
                <a:effectLst/>
                <a:uLnTx/>
                <a:uFillTx/>
                <a:latin typeface="Times New Roman" panose="02020603050405020304" pitchFamily="2" charset="0"/>
                <a:sym typeface="+mn-ea"/>
              </a:rPr>
              <a:t>The collection methods include: </a:t>
            </a:r>
            <a:endParaRPr kumimoji="0" lang="zh-CN" altLang="zh-CN" sz="1800" b="0" i="0" u="none" strike="noStrike" kern="1200" cap="none" spc="0" normalizeH="0" baseline="0" noProof="0">
              <a:ln>
                <a:noFill/>
              </a:ln>
              <a:solidFill>
                <a:sysClr val="windowText" lastClr="000000"/>
              </a:solidFill>
              <a:effectLst/>
              <a:uLnTx/>
              <a:uFillTx/>
              <a:latin typeface="Times New Roman" panose="02020603050405020304" pitchFamily="2" charset="0"/>
            </a:endParaRPr>
          </a:p>
          <a:p>
            <a:pPr marL="0" marR="0" lvl="2" indent="0" defTabSz="91440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ysClr val="windowText" lastClr="000000"/>
                </a:solidFill>
                <a:effectLst/>
                <a:uLnTx/>
                <a:uFillTx/>
                <a:latin typeface="Times New Roman" panose="02020603050405020304" pitchFamily="2" charset="0"/>
                <a:sym typeface="+mn-ea"/>
              </a:rPr>
              <a:t>Automatic dunning.</a:t>
            </a:r>
            <a:endParaRPr kumimoji="0" lang="zh-CN" altLang="zh-CN" sz="1800" b="0" i="0" u="none" strike="noStrike" kern="1200" cap="none" spc="0" normalizeH="0" baseline="0" noProof="0">
              <a:ln>
                <a:noFill/>
              </a:ln>
              <a:solidFill>
                <a:sysClr val="windowText" lastClr="000000"/>
              </a:solidFill>
              <a:effectLst/>
              <a:uLnTx/>
              <a:uFillTx/>
              <a:latin typeface="Times New Roman" panose="02020603050405020304" pitchFamily="2" charset="0"/>
            </a:endParaRPr>
          </a:p>
          <a:p>
            <a:pPr marL="0" marR="0" lvl="2" indent="0" defTabSz="914400" eaLnBrk="1" fontAlgn="auto" latinLnBrk="0" hangingPunct="1">
              <a:lnSpc>
                <a:spcPct val="15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ysClr val="windowText" lastClr="000000"/>
                </a:solidFill>
                <a:effectLst/>
                <a:uLnTx/>
                <a:uFillTx/>
                <a:latin typeface="Times New Roman" panose="02020603050405020304" pitchFamily="2" charset="0"/>
                <a:sym typeface="+mn-ea"/>
              </a:rPr>
              <a:t>Manual dunning. The DC provides a GUI for an operator to upload files, analyze file content, and perform dunning on subscribers accordingly.</a:t>
            </a:r>
            <a:endParaRPr kumimoji="0" lang="en-US" altLang="zh-CN" sz="1800" b="0" i="0" u="none" strike="noStrike" kern="1200" cap="none" spc="0" normalizeH="0" baseline="0" noProof="1">
              <a:ln>
                <a:noFill/>
              </a:ln>
              <a:solidFill>
                <a:schemeClr val="bg2"/>
              </a:solidFill>
              <a:effectLst/>
              <a:uLnTx/>
              <a:uFillTx/>
              <a:latin typeface="Times New Roman" panose="02020603050405020304" pitchFamily="2" charset="0"/>
              <a:ea typeface="宋体" panose="02010600030101010101" pitchFamily="2" charset="-122"/>
              <a:cs typeface="+mn-ea"/>
            </a:endParaRPr>
          </a:p>
        </p:txBody>
      </p:sp>
      <p:pic>
        <p:nvPicPr>
          <p:cNvPr id="9" name="图片 1"/>
          <p:cNvPicPr>
            <a:picLocks noChangeAspect="1"/>
          </p:cNvPicPr>
          <p:nvPr/>
        </p:nvPicPr>
        <p:blipFill>
          <a:blip r:embed="rId2" cstate="print"/>
          <a:stretch>
            <a:fillRect/>
          </a:stretch>
        </p:blipFill>
        <p:spPr>
          <a:xfrm>
            <a:off x="1818458" y="4463915"/>
            <a:ext cx="1866900" cy="1754187"/>
          </a:xfrm>
          <a:prstGeom prst="rect">
            <a:avLst/>
          </a:prstGeom>
          <a:noFill/>
          <a:ln w="9525">
            <a:noFill/>
          </a:ln>
        </p:spPr>
      </p:pic>
      <p:pic>
        <p:nvPicPr>
          <p:cNvPr id="10" name="图片 3"/>
          <p:cNvPicPr>
            <a:picLocks noChangeAspect="1"/>
          </p:cNvPicPr>
          <p:nvPr/>
        </p:nvPicPr>
        <p:blipFill>
          <a:blip r:embed="rId3" cstate="print"/>
          <a:stretch>
            <a:fillRect/>
          </a:stretch>
        </p:blipFill>
        <p:spPr>
          <a:xfrm>
            <a:off x="4506867" y="4248694"/>
            <a:ext cx="2962275" cy="1890713"/>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图片01"/>
          <p:cNvPicPr>
            <a:picLocks noChangeAspect="1"/>
          </p:cNvPicPr>
          <p:nvPr/>
        </p:nvPicPr>
        <p:blipFill>
          <a:blip r:embed="rId2" cstate="print"/>
          <a:stretch>
            <a:fillRect/>
          </a:stretch>
        </p:blipFill>
        <p:spPr>
          <a:xfrm>
            <a:off x="7435215" y="3883660"/>
            <a:ext cx="1261110" cy="840740"/>
          </a:xfrm>
          <a:prstGeom prst="rect">
            <a:avLst/>
          </a:prstGeom>
          <a:noFill/>
          <a:ln w="9525">
            <a:noFill/>
          </a:ln>
        </p:spPr>
      </p:pic>
      <p:sp>
        <p:nvSpPr>
          <p:cNvPr id="17409" name="Rectangle 3"/>
          <p:cNvSpPr>
            <a:spLocks noGrp="1"/>
          </p:cNvSpPr>
          <p:nvPr>
            <p:ph type="body" sz="half" idx="4294967295"/>
          </p:nvPr>
        </p:nvSpPr>
        <p:spPr>
          <a:xfrm>
            <a:off x="194310" y="673100"/>
            <a:ext cx="6761480" cy="4873625"/>
          </a:xfrm>
        </p:spPr>
        <p:txBody>
          <a:bodyPr wrap="square" anchor="t"/>
          <a:lstStyle>
            <a:lvl1pPr lvl="0">
              <a:defRPr sz="2800" kern="1200"/>
            </a:lvl1pPr>
            <a:lvl2pPr lvl="1">
              <a:defRPr sz="2400" kern="1200"/>
            </a:lvl2pPr>
            <a:lvl3pPr lvl="2">
              <a:defRPr sz="2000" kern="1200"/>
            </a:lvl3pPr>
            <a:lvl4pPr lvl="3">
              <a:defRPr sz="1800" kern="1200"/>
            </a:lvl4pPr>
            <a:lvl5pPr lvl="4">
              <a:defRPr sz="1800" kern="1200"/>
            </a:lvl5pPr>
          </a:lstStyle>
          <a:p>
            <a:pPr lvl="0" indent="-292100" eaLnBrk="1" hangingPunct="1">
              <a:lnSpc>
                <a:spcPct val="150000"/>
              </a:lnSpc>
              <a:buFont typeface="Wingdings" panose="05000000000000000000" pitchFamily="2" charset="2"/>
              <a:buChar char="Ø"/>
            </a:pPr>
            <a:r>
              <a:rPr lang="en-US" altLang="zh-CN" sz="1800" b="1" dirty="0">
                <a:latin typeface="Times New Roman" panose="02020603050405020304" pitchFamily="2" charset="0"/>
              </a:rPr>
              <a:t>Accounts Receivable</a:t>
            </a:r>
            <a:endParaRPr lang="zh-CN" altLang="zh-CN" sz="1800" b="1" dirty="0">
              <a:latin typeface="Times New Roman" panose="02020603050405020304" pitchFamily="2" charset="0"/>
            </a:endParaRPr>
          </a:p>
          <a:p>
            <a:pPr lvl="1" indent="-278130" eaLnBrk="1" hangingPunct="1">
              <a:lnSpc>
                <a:spcPct val="150000"/>
              </a:lnSpc>
            </a:pPr>
            <a:r>
              <a:rPr lang="en-US" altLang="zh-CN" sz="1800" dirty="0">
                <a:latin typeface="Times New Roman" panose="02020603050405020304" pitchFamily="2" charset="0"/>
              </a:rPr>
              <a:t>The Accounts Receivable (AR) module provides the following transaction services in a postpaid service solution or hybrid service solution: </a:t>
            </a:r>
            <a:endParaRPr lang="zh-CN" altLang="zh-CN" sz="1800" dirty="0">
              <a:latin typeface="Times New Roman" panose="02020603050405020304" pitchFamily="2" charset="0"/>
            </a:endParaRPr>
          </a:p>
          <a:p>
            <a:pPr lvl="2" indent="-224155" eaLnBrk="1" hangingPunct="1">
              <a:lnSpc>
                <a:spcPct val="150000"/>
              </a:lnSpc>
            </a:pPr>
            <a:r>
              <a:rPr lang="en-US" altLang="zh-CN" sz="1800" dirty="0">
                <a:latin typeface="Times New Roman" panose="02020603050405020304" pitchFamily="2" charset="0"/>
              </a:rPr>
              <a:t>Single services: </a:t>
            </a:r>
            <a:r>
              <a:rPr lang="en-US" altLang="zh-CN" sz="1800" dirty="0">
                <a:latin typeface="Times New Roman" panose="02020603050405020304" pitchFamily="2" charset="0"/>
                <a:sym typeface="+mn-ea"/>
              </a:rPr>
              <a:t>adjustment, </a:t>
            </a:r>
            <a:r>
              <a:rPr lang="en-US" altLang="zh-CN" sz="1800" dirty="0">
                <a:latin typeface="Times New Roman" panose="02020603050405020304" pitchFamily="2" charset="0"/>
              </a:rPr>
              <a:t>payment, payment reversal, Autopay, </a:t>
            </a:r>
            <a:r>
              <a:rPr lang="en-US" altLang="zh-CN" sz="1800" dirty="0">
                <a:latin typeface="Times New Roman" panose="02020603050405020304" pitchFamily="2" charset="0"/>
                <a:sym typeface="+mn-ea"/>
              </a:rPr>
              <a:t>deposit, </a:t>
            </a:r>
            <a:r>
              <a:rPr lang="en-US" altLang="zh-CN" sz="1800" dirty="0">
                <a:latin typeface="Times New Roman" panose="02020603050405020304" pitchFamily="2" charset="0"/>
              </a:rPr>
              <a:t>refunding, account transfer.</a:t>
            </a:r>
            <a:endParaRPr lang="zh-CN" altLang="zh-CN" sz="1800" dirty="0">
              <a:latin typeface="Times New Roman" panose="02020603050405020304" pitchFamily="2" charset="0"/>
            </a:endParaRPr>
          </a:p>
          <a:p>
            <a:pPr lvl="2" indent="-224155" eaLnBrk="1" hangingPunct="1">
              <a:lnSpc>
                <a:spcPct val="150000"/>
              </a:lnSpc>
            </a:pPr>
            <a:r>
              <a:rPr lang="en-US" altLang="zh-CN" sz="1800" dirty="0">
                <a:latin typeface="Times New Roman" panose="02020603050405020304" pitchFamily="2" charset="0"/>
              </a:rPr>
              <a:t>Batch services: payment , account adjustment, advance deposit.</a:t>
            </a:r>
            <a:endParaRPr lang="zh-CN" altLang="zh-CN" sz="1800" dirty="0">
              <a:latin typeface="Times New Roman" panose="02020603050405020304" pitchFamily="2" charset="0"/>
            </a:endParaRPr>
          </a:p>
          <a:p>
            <a:pPr lvl="2" indent="-224155" eaLnBrk="1" hangingPunct="1">
              <a:lnSpc>
                <a:spcPct val="150000"/>
              </a:lnSpc>
            </a:pPr>
            <a:r>
              <a:rPr lang="en-US" altLang="zh-CN" sz="1800" dirty="0">
                <a:latin typeface="Times New Roman" panose="02020603050405020304" pitchFamily="2" charset="0"/>
              </a:rPr>
              <a:t>Query services: query for invoices, account balance, outstanding fees, payment records, deposit details, adjustment logs and transfer logs.</a:t>
            </a:r>
            <a:endParaRPr lang="zh-CN" altLang="en-US" sz="2000" dirty="0"/>
          </a:p>
          <a:p>
            <a:pPr lvl="1" indent="-278130" eaLnBrk="1" hangingPunct="1">
              <a:buFont typeface="Wingdings" panose="05000000000000000000" pitchFamily="2" charset="2"/>
              <a:buChar char="ü"/>
            </a:pPr>
            <a:endParaRPr lang="zh-CN" altLang="en-US" sz="2000" dirty="0"/>
          </a:p>
        </p:txBody>
      </p:sp>
      <p:sp>
        <p:nvSpPr>
          <p:cNvPr id="14337" name="Rectangle 2"/>
          <p:cNvSpPr>
            <a:spLocks noGrp="1"/>
          </p:cNvSpPr>
          <p:nvPr/>
        </p:nvSpPr>
        <p:spPr>
          <a:xfrm>
            <a:off x="434975" y="0"/>
            <a:ext cx="8261350" cy="584200"/>
          </a:xfrm>
          <a:prstGeom prst="rect">
            <a:avLst/>
          </a:prstGeom>
          <a:noFill/>
          <a:ln w="9525">
            <a:noFill/>
          </a:ln>
        </p:spPr>
        <p:txBody>
          <a:bodyPr wrap="square" anchor="ctr"/>
          <a:lstStyle>
            <a:lvl1pPr marL="0" lvl="0" indent="0" algn="l" defTabSz="914400" eaLnBrk="0" fontAlgn="base" latinLnBrk="0" hangingPunct="0">
              <a:lnSpc>
                <a:spcPct val="85000"/>
              </a:lnSpc>
              <a:spcBef>
                <a:spcPct val="0"/>
              </a:spcBef>
              <a:spcAft>
                <a:spcPct val="0"/>
              </a:spcAft>
              <a:buClr>
                <a:srgbClr val="000000"/>
              </a:buClr>
              <a:buNone/>
              <a:defRPr sz="2800" b="0" i="0" u="none" kern="1200" baseline="0">
                <a:solidFill>
                  <a:schemeClr val="tx1"/>
                </a:solidFill>
                <a:latin typeface="+mj-lt"/>
                <a:ea typeface="+mj-ea"/>
                <a:cs typeface="+mj-cs"/>
              </a:defRPr>
            </a:lvl1pPr>
          </a:lstStyle>
          <a:p>
            <a:pPr lvl="0" indent="0" eaLnBrk="1" hangingPunct="1"/>
            <a:r>
              <a:rPr lang="en-US" altLang="zh-CN">
                <a:latin typeface="Times New Roman" panose="02020603050405020304" pitchFamily="2" charset="0"/>
              </a:rPr>
              <a:t>Accounts Receivable</a:t>
            </a:r>
          </a:p>
        </p:txBody>
      </p:sp>
      <p:pic>
        <p:nvPicPr>
          <p:cNvPr id="8" name="图片 1"/>
          <p:cNvPicPr>
            <a:picLocks noChangeAspect="1"/>
          </p:cNvPicPr>
          <p:nvPr/>
        </p:nvPicPr>
        <p:blipFill>
          <a:blip r:embed="rId3" cstate="print"/>
          <a:stretch>
            <a:fillRect/>
          </a:stretch>
        </p:blipFill>
        <p:spPr>
          <a:xfrm>
            <a:off x="7386864" y="5387975"/>
            <a:ext cx="1447800" cy="742950"/>
          </a:xfrm>
          <a:prstGeom prst="rect">
            <a:avLst/>
          </a:prstGeom>
          <a:noFill/>
          <a:ln w="9525">
            <a:noFill/>
          </a:ln>
        </p:spPr>
      </p:pic>
      <p:pic>
        <p:nvPicPr>
          <p:cNvPr id="9" name="Picture 14" descr="minipayLarge"/>
          <p:cNvPicPr>
            <a:picLocks noChangeAspect="1"/>
          </p:cNvPicPr>
          <p:nvPr/>
        </p:nvPicPr>
        <p:blipFill>
          <a:blip r:embed="rId4" cstate="print"/>
          <a:stretch>
            <a:fillRect/>
          </a:stretch>
        </p:blipFill>
        <p:spPr>
          <a:xfrm>
            <a:off x="7747953" y="2326005"/>
            <a:ext cx="746125" cy="942975"/>
          </a:xfrm>
          <a:prstGeom prst="rect">
            <a:avLst/>
          </a:prstGeom>
          <a:noFill/>
          <a:ln w="9525">
            <a:noFill/>
          </a:ln>
        </p:spPr>
      </p:pic>
      <p:pic>
        <p:nvPicPr>
          <p:cNvPr id="11" name="Picture 5" descr="钱"/>
          <p:cNvPicPr>
            <a:picLocks noChangeAspect="1"/>
          </p:cNvPicPr>
          <p:nvPr/>
        </p:nvPicPr>
        <p:blipFill>
          <a:blip r:embed="rId5" cstate="print"/>
          <a:stretch>
            <a:fillRect/>
          </a:stretch>
        </p:blipFill>
        <p:spPr>
          <a:xfrm>
            <a:off x="7576820" y="1076960"/>
            <a:ext cx="1119188" cy="858838"/>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0450" name="AutoShape 2"/>
          <p:cNvSpPr>
            <a:spLocks noChangeArrowheads="1"/>
          </p:cNvSpPr>
          <p:nvPr/>
        </p:nvSpPr>
        <p:spPr bwMode="gray">
          <a:xfrm>
            <a:off x="2535238" y="4551363"/>
            <a:ext cx="1549400" cy="579438"/>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zh-CN" altLang="en-US" sz="1600" b="1" i="0" u="none" strike="noStrike" kern="1200" cap="none" spc="0" normalizeH="0" baseline="0" noProof="0">
              <a:ln>
                <a:noFill/>
              </a:ln>
              <a:solidFill>
                <a:schemeClr val="bg2"/>
              </a:solidFill>
              <a:effectLst/>
              <a:uLnTx/>
              <a:uFillTx/>
              <a:latin typeface="Times New Roman" panose="02020603050405020304" pitchFamily="2" charset="0"/>
              <a:ea typeface="华文楷体" panose="02010600040101010101" pitchFamily="2" charset="-122"/>
              <a:cs typeface="+mn-cs"/>
            </a:endParaRPr>
          </a:p>
        </p:txBody>
      </p:sp>
      <p:sp>
        <p:nvSpPr>
          <p:cNvPr id="5480451" name="AutoShape 3"/>
          <p:cNvSpPr>
            <a:spLocks noChangeArrowheads="1"/>
          </p:cNvSpPr>
          <p:nvPr/>
        </p:nvSpPr>
        <p:spPr bwMode="gray">
          <a:xfrm>
            <a:off x="2535238" y="4044950"/>
            <a:ext cx="1549400" cy="579438"/>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zh-CN" altLang="en-US" sz="1600" b="1" i="0" u="none" strike="noStrike" kern="1200" cap="none" spc="0" normalizeH="0" baseline="0" noProof="0">
              <a:ln>
                <a:noFill/>
              </a:ln>
              <a:solidFill>
                <a:schemeClr val="bg2"/>
              </a:solidFill>
              <a:effectLst/>
              <a:uLnTx/>
              <a:uFillTx/>
              <a:latin typeface="Times New Roman" panose="02020603050405020304" pitchFamily="2" charset="0"/>
              <a:ea typeface="华文楷体" panose="02010600040101010101" pitchFamily="2" charset="-122"/>
              <a:cs typeface="+mn-cs"/>
            </a:endParaRPr>
          </a:p>
        </p:txBody>
      </p:sp>
      <p:sp>
        <p:nvSpPr>
          <p:cNvPr id="5480452" name="AutoShape 4"/>
          <p:cNvSpPr>
            <a:spLocks noChangeArrowheads="1"/>
          </p:cNvSpPr>
          <p:nvPr/>
        </p:nvSpPr>
        <p:spPr bwMode="gray">
          <a:xfrm>
            <a:off x="2535238" y="3538538"/>
            <a:ext cx="1549400" cy="579438"/>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zh-CN" altLang="en-US" sz="1600" b="1" i="0" u="none" strike="noStrike" kern="1200" cap="none" spc="0" normalizeH="0" baseline="0" noProof="0">
              <a:ln>
                <a:noFill/>
              </a:ln>
              <a:solidFill>
                <a:schemeClr val="bg2"/>
              </a:solidFill>
              <a:effectLst/>
              <a:uLnTx/>
              <a:uFillTx/>
              <a:latin typeface="Times New Roman" panose="02020603050405020304" pitchFamily="2" charset="0"/>
              <a:ea typeface="华文楷体" panose="02010600040101010101" pitchFamily="2" charset="-122"/>
              <a:cs typeface="+mn-cs"/>
            </a:endParaRPr>
          </a:p>
        </p:txBody>
      </p:sp>
      <p:sp>
        <p:nvSpPr>
          <p:cNvPr id="97286" name="Text Box 5"/>
          <p:cNvSpPr txBox="1"/>
          <p:nvPr/>
        </p:nvSpPr>
        <p:spPr>
          <a:xfrm>
            <a:off x="2519045" y="3752850"/>
            <a:ext cx="1554480" cy="365760"/>
          </a:xfrm>
          <a:prstGeom prst="rect">
            <a:avLst/>
          </a:prstGeom>
          <a:noFill/>
          <a:ln w="9525">
            <a:noFill/>
          </a:ln>
        </p:spPr>
        <p:txBody>
          <a:bodyPr wrap="none">
            <a:spAutoFit/>
          </a:bodyPr>
          <a:lstStyle/>
          <a:p>
            <a:pPr lvl="0">
              <a:spcBef>
                <a:spcPct val="0"/>
              </a:spcBef>
            </a:pPr>
            <a:r>
              <a:rPr lang="en-US" altLang="zh-CN" sz="1800" dirty="0">
                <a:solidFill>
                  <a:schemeClr val="tx1"/>
                </a:solidFill>
                <a:latin typeface="Times New Roman" panose="02020603050405020304" pitchFamily="2" charset="0"/>
                <a:ea typeface="宋体" panose="02010600030101010101" pitchFamily="2" charset="-122"/>
              </a:rPr>
              <a:t>Control Rule</a:t>
            </a:r>
          </a:p>
        </p:txBody>
      </p:sp>
      <p:sp>
        <p:nvSpPr>
          <p:cNvPr id="97287" name="Text Box 6"/>
          <p:cNvSpPr txBox="1"/>
          <p:nvPr/>
        </p:nvSpPr>
        <p:spPr>
          <a:xfrm>
            <a:off x="2409666" y="4249738"/>
            <a:ext cx="1821180" cy="365760"/>
          </a:xfrm>
          <a:prstGeom prst="rect">
            <a:avLst/>
          </a:prstGeom>
          <a:noFill/>
          <a:ln w="9525">
            <a:noFill/>
          </a:ln>
        </p:spPr>
        <p:txBody>
          <a:bodyPr wrap="none">
            <a:spAutoFit/>
          </a:bodyPr>
          <a:lstStyle/>
          <a:p>
            <a:pPr lvl="0">
              <a:spcBef>
                <a:spcPct val="0"/>
              </a:spcBef>
            </a:pPr>
            <a:r>
              <a:rPr lang="en-US" altLang="zh-CN" sz="1800" dirty="0">
                <a:solidFill>
                  <a:schemeClr val="tx1"/>
                </a:solidFill>
                <a:latin typeface="Times New Roman" panose="02020603050405020304" pitchFamily="2" charset="0"/>
                <a:ea typeface="宋体" panose="02010600030101010101" pitchFamily="2" charset="-122"/>
              </a:rPr>
              <a:t>Control Engine</a:t>
            </a:r>
          </a:p>
        </p:txBody>
      </p:sp>
      <p:sp>
        <p:nvSpPr>
          <p:cNvPr id="97288" name="Text Box 7"/>
          <p:cNvSpPr txBox="1"/>
          <p:nvPr/>
        </p:nvSpPr>
        <p:spPr>
          <a:xfrm>
            <a:off x="2887663" y="4756150"/>
            <a:ext cx="874712" cy="366713"/>
          </a:xfrm>
          <a:prstGeom prst="rect">
            <a:avLst/>
          </a:prstGeom>
          <a:noFill/>
          <a:ln w="9525">
            <a:noFill/>
          </a:ln>
        </p:spPr>
        <p:txBody>
          <a:bodyPr wrap="none">
            <a:spAutoFit/>
          </a:bodyPr>
          <a:lstStyle/>
          <a:p>
            <a:pPr lvl="0">
              <a:spcBef>
                <a:spcPct val="0"/>
              </a:spcBef>
            </a:pPr>
            <a:r>
              <a:rPr lang="zh-CN" altLang="en-US" sz="1800" dirty="0">
                <a:solidFill>
                  <a:schemeClr val="tx1"/>
                </a:solidFill>
                <a:latin typeface="Times New Roman" panose="02020603050405020304" pitchFamily="2" charset="0"/>
                <a:ea typeface="宋体" panose="02010600030101010101" pitchFamily="2" charset="-122"/>
              </a:rPr>
              <a:t>。。。</a:t>
            </a:r>
          </a:p>
        </p:txBody>
      </p:sp>
      <p:sp>
        <p:nvSpPr>
          <p:cNvPr id="5480456" name="AutoShape 8"/>
          <p:cNvSpPr>
            <a:spLocks noChangeArrowheads="1"/>
          </p:cNvSpPr>
          <p:nvPr/>
        </p:nvSpPr>
        <p:spPr bwMode="gray">
          <a:xfrm>
            <a:off x="1901825" y="3321050"/>
            <a:ext cx="492125" cy="1954213"/>
          </a:xfrm>
          <a:prstGeom prst="leftArrow">
            <a:avLst>
              <a:gd name="adj1" fmla="val 65583"/>
              <a:gd name="adj2" fmla="val 65181"/>
            </a:avLst>
          </a:prstGeom>
          <a:gradFill rotWithShape="1">
            <a:gsLst>
              <a:gs pos="0">
                <a:schemeClr val="bg2"/>
              </a:gs>
              <a:gs pos="100000">
                <a:schemeClr val="bg2">
                  <a:gamma/>
                  <a:shade val="46275"/>
                  <a:invGamma/>
                  <a:alpha val="12000"/>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zh-CN" altLang="en-US" sz="1600" b="1" i="0" u="none" strike="noStrike" kern="1200" cap="none" spc="0" normalizeH="0" baseline="0" noProof="0">
              <a:ln>
                <a:noFill/>
              </a:ln>
              <a:solidFill>
                <a:schemeClr val="bg2"/>
              </a:solidFill>
              <a:effectLst/>
              <a:uLnTx/>
              <a:uFillTx/>
              <a:latin typeface="Times New Roman" panose="02020603050405020304" pitchFamily="2" charset="0"/>
              <a:ea typeface="华文楷体" panose="02010600040101010101" pitchFamily="2" charset="-122"/>
              <a:cs typeface="+mn-cs"/>
            </a:endParaRPr>
          </a:p>
        </p:txBody>
      </p:sp>
      <p:sp>
        <p:nvSpPr>
          <p:cNvPr id="97290" name="AutoShape 9"/>
          <p:cNvSpPr/>
          <p:nvPr/>
        </p:nvSpPr>
        <p:spPr>
          <a:xfrm>
            <a:off x="71438" y="2814638"/>
            <a:ext cx="1689100" cy="2968625"/>
          </a:xfrm>
          <a:prstGeom prst="roundRect">
            <a:avLst>
              <a:gd name="adj" fmla="val 16667"/>
            </a:avLst>
          </a:prstGeom>
          <a:noFill/>
          <a:ln w="38100" cap="flat" cmpd="sng">
            <a:solidFill>
              <a:schemeClr val="tx2"/>
            </a:solidFill>
            <a:prstDash val="solid"/>
            <a:headEnd type="none" w="med" len="med"/>
            <a:tailEnd type="none" w="med" len="med"/>
          </a:ln>
        </p:spPr>
        <p:txBody>
          <a:bodyPr wrap="none" anchor="ctr"/>
          <a:lstStyle/>
          <a:p>
            <a:pPr lvl="0">
              <a:spcBef>
                <a:spcPct val="0"/>
              </a:spcBef>
            </a:pPr>
            <a:endParaRPr lang="zh-CN" altLang="en-US" sz="1800" b="0" dirty="0">
              <a:solidFill>
                <a:schemeClr val="tx1"/>
              </a:solidFill>
              <a:latin typeface="Times New Roman" panose="02020603050405020304" pitchFamily="2" charset="0"/>
              <a:ea typeface="宋体" panose="02010600030101010101" pitchFamily="2" charset="-122"/>
            </a:endParaRPr>
          </a:p>
        </p:txBody>
      </p:sp>
      <p:sp>
        <p:nvSpPr>
          <p:cNvPr id="97291" name="Text Box 10"/>
          <p:cNvSpPr txBox="1"/>
          <p:nvPr/>
        </p:nvSpPr>
        <p:spPr>
          <a:xfrm>
            <a:off x="151130" y="3032125"/>
            <a:ext cx="1624330" cy="1737360"/>
          </a:xfrm>
          <a:prstGeom prst="rect">
            <a:avLst/>
          </a:prstGeom>
          <a:noFill/>
          <a:ln w="9525">
            <a:noFill/>
          </a:ln>
        </p:spPr>
        <p:txBody>
          <a:bodyPr wrap="square">
            <a:spAutoFit/>
          </a:bodyPr>
          <a:lstStyle/>
          <a:p>
            <a:pPr lvl="0" algn="l">
              <a:spcBef>
                <a:spcPct val="0"/>
              </a:spcBef>
            </a:pPr>
            <a:r>
              <a:rPr lang="en-US" altLang="zh-CN" sz="1800" dirty="0">
                <a:solidFill>
                  <a:srgbClr val="001D3A"/>
                </a:solidFill>
                <a:latin typeface="Times New Roman" panose="02020603050405020304" pitchFamily="2" charset="0"/>
                <a:ea typeface="宋体" panose="02010600030101010101" pitchFamily="2" charset="-122"/>
              </a:rPr>
              <a:t>     Trigger  </a:t>
            </a:r>
          </a:p>
          <a:p>
            <a:pPr lvl="0" algn="l">
              <a:spcBef>
                <a:spcPct val="0"/>
              </a:spcBef>
            </a:pPr>
            <a:r>
              <a:rPr lang="en-US" altLang="zh-CN" sz="1800" dirty="0">
                <a:solidFill>
                  <a:srgbClr val="001D3A"/>
                </a:solidFill>
                <a:latin typeface="Times New Roman" panose="02020603050405020304" pitchFamily="2" charset="0"/>
                <a:ea typeface="宋体" panose="02010600030101010101" pitchFamily="2" charset="-122"/>
              </a:rPr>
              <a:t>      Mode </a:t>
            </a:r>
          </a:p>
          <a:p>
            <a:pPr lvl="0" algn="l">
              <a:spcBef>
                <a:spcPct val="0"/>
              </a:spcBef>
            </a:pPr>
            <a:endParaRPr lang="en-US" altLang="zh-CN" sz="1800" b="0" dirty="0">
              <a:solidFill>
                <a:srgbClr val="001D3A"/>
              </a:solidFill>
              <a:latin typeface="Times New Roman" panose="02020603050405020304" pitchFamily="2" charset="0"/>
              <a:ea typeface="宋体" panose="02010600030101010101" pitchFamily="2" charset="-122"/>
            </a:endParaRPr>
          </a:p>
          <a:p>
            <a:pPr lvl="0" algn="l">
              <a:spcBef>
                <a:spcPct val="0"/>
              </a:spcBef>
            </a:pPr>
            <a:r>
              <a:rPr lang="en-US" altLang="zh-CN" sz="1800" b="0" dirty="0">
                <a:solidFill>
                  <a:srgbClr val="001D3A"/>
                </a:solidFill>
                <a:latin typeface="Times New Roman" panose="02020603050405020304" pitchFamily="2" charset="0"/>
                <a:ea typeface="宋体" panose="02010600030101010101" pitchFamily="2" charset="-122"/>
              </a:rPr>
              <a:t> Usage Fee</a:t>
            </a:r>
          </a:p>
          <a:p>
            <a:pPr lvl="0" algn="l">
              <a:spcBef>
                <a:spcPct val="0"/>
              </a:spcBef>
            </a:pPr>
            <a:r>
              <a:rPr lang="en-US" altLang="zh-CN" sz="1800" b="0" dirty="0">
                <a:solidFill>
                  <a:srgbClr val="001D3A"/>
                </a:solidFill>
                <a:latin typeface="Times New Roman" panose="02020603050405020304" pitchFamily="2" charset="0"/>
                <a:ea typeface="宋体" panose="02010600030101010101" pitchFamily="2" charset="-122"/>
              </a:rPr>
              <a:t> Recuring Fee</a:t>
            </a:r>
          </a:p>
          <a:p>
            <a:pPr lvl="0" algn="l">
              <a:spcBef>
                <a:spcPct val="0"/>
              </a:spcBef>
            </a:pPr>
            <a:r>
              <a:rPr lang="en-US" altLang="zh-CN" sz="1800" b="0" dirty="0">
                <a:solidFill>
                  <a:srgbClr val="001D3A"/>
                </a:solidFill>
                <a:latin typeface="Times New Roman" panose="02020603050405020304" pitchFamily="2" charset="0"/>
                <a:ea typeface="宋体" panose="02010600030101010101" pitchFamily="2" charset="-122"/>
              </a:rPr>
              <a:t> Topup</a:t>
            </a:r>
          </a:p>
        </p:txBody>
      </p:sp>
      <p:sp>
        <p:nvSpPr>
          <p:cNvPr id="97292" name="AutoShape 11"/>
          <p:cNvSpPr/>
          <p:nvPr/>
        </p:nvSpPr>
        <p:spPr>
          <a:xfrm>
            <a:off x="4859338" y="2814638"/>
            <a:ext cx="1689100" cy="2968625"/>
          </a:xfrm>
          <a:prstGeom prst="roundRect">
            <a:avLst>
              <a:gd name="adj" fmla="val 16667"/>
            </a:avLst>
          </a:prstGeom>
          <a:noFill/>
          <a:ln w="38100" cap="flat" cmpd="sng">
            <a:solidFill>
              <a:schemeClr val="tx2"/>
            </a:solidFill>
            <a:prstDash val="solid"/>
            <a:headEnd type="none" w="med" len="med"/>
            <a:tailEnd type="none" w="med" len="med"/>
          </a:ln>
        </p:spPr>
        <p:txBody>
          <a:bodyPr wrap="none" anchor="ctr"/>
          <a:lstStyle/>
          <a:p>
            <a:pPr lvl="0">
              <a:spcBef>
                <a:spcPct val="0"/>
              </a:spcBef>
            </a:pPr>
            <a:endParaRPr lang="zh-CN" altLang="en-US" sz="1800" b="0" dirty="0">
              <a:solidFill>
                <a:schemeClr val="tx1"/>
              </a:solidFill>
              <a:latin typeface="Times New Roman" panose="02020603050405020304" pitchFamily="2" charset="0"/>
              <a:ea typeface="宋体" panose="02010600030101010101" pitchFamily="2" charset="-122"/>
            </a:endParaRPr>
          </a:p>
        </p:txBody>
      </p:sp>
      <p:sp>
        <p:nvSpPr>
          <p:cNvPr id="97293" name="Text Box 12"/>
          <p:cNvSpPr txBox="1"/>
          <p:nvPr/>
        </p:nvSpPr>
        <p:spPr>
          <a:xfrm>
            <a:off x="4929505" y="3032125"/>
            <a:ext cx="1800860" cy="1737360"/>
          </a:xfrm>
          <a:prstGeom prst="rect">
            <a:avLst/>
          </a:prstGeom>
          <a:noFill/>
          <a:ln w="9525">
            <a:noFill/>
          </a:ln>
        </p:spPr>
        <p:txBody>
          <a:bodyPr wrap="square">
            <a:spAutoFit/>
          </a:bodyPr>
          <a:lstStyle/>
          <a:p>
            <a:pPr lvl="0">
              <a:spcBef>
                <a:spcPct val="0"/>
              </a:spcBef>
            </a:pPr>
            <a:r>
              <a:rPr lang="en-US" altLang="zh-CN" sz="1800" dirty="0">
                <a:solidFill>
                  <a:srgbClr val="001D3A"/>
                </a:solidFill>
                <a:latin typeface="Times New Roman" panose="02020603050405020304" pitchFamily="2" charset="0"/>
                <a:ea typeface="宋体" panose="02010600030101010101" pitchFamily="2" charset="-122"/>
              </a:rPr>
              <a:t>Control Action</a:t>
            </a:r>
          </a:p>
          <a:p>
            <a:pPr lvl="0">
              <a:spcBef>
                <a:spcPct val="0"/>
              </a:spcBef>
            </a:pPr>
            <a:endParaRPr lang="zh-CN" altLang="en-US" sz="1800" b="0" dirty="0">
              <a:solidFill>
                <a:srgbClr val="001D3A"/>
              </a:solidFill>
              <a:latin typeface="Times New Roman" panose="02020603050405020304" pitchFamily="2" charset="0"/>
              <a:ea typeface="宋体" panose="02010600030101010101" pitchFamily="2" charset="-122"/>
            </a:endParaRPr>
          </a:p>
          <a:p>
            <a:pPr lvl="0" algn="l">
              <a:spcBef>
                <a:spcPct val="0"/>
              </a:spcBef>
            </a:pPr>
            <a:r>
              <a:rPr lang="zh-CN" altLang="en-US" sz="1800" b="0" dirty="0">
                <a:solidFill>
                  <a:srgbClr val="001D3A"/>
                </a:solidFill>
                <a:latin typeface="Times New Roman" panose="02020603050405020304" pitchFamily="2" charset="0"/>
                <a:ea typeface="宋体" panose="02010600030101010101" pitchFamily="2" charset="-122"/>
              </a:rPr>
              <a:t>Notification</a:t>
            </a:r>
          </a:p>
          <a:p>
            <a:pPr lvl="0" algn="l">
              <a:spcBef>
                <a:spcPct val="0"/>
              </a:spcBef>
              <a:buSzPct val="60000"/>
            </a:pPr>
            <a:r>
              <a:rPr lang="zh-CN" altLang="en-US" sz="1800" b="0" dirty="0">
                <a:solidFill>
                  <a:srgbClr val="001D3A"/>
                </a:solidFill>
                <a:latin typeface="Times New Roman" panose="02020603050405020304" pitchFamily="2" charset="0"/>
                <a:ea typeface="宋体" panose="02010600030101010101" pitchFamily="2" charset="-122"/>
              </a:rPr>
              <a:t>Deactivation</a:t>
            </a:r>
          </a:p>
          <a:p>
            <a:pPr lvl="0" algn="l">
              <a:spcBef>
                <a:spcPct val="0"/>
              </a:spcBef>
              <a:buSzPct val="60000"/>
            </a:pPr>
            <a:r>
              <a:rPr lang="zh-CN" altLang="en-US" sz="1800" b="0" dirty="0">
                <a:solidFill>
                  <a:srgbClr val="001D3A"/>
                </a:solidFill>
                <a:latin typeface="Times New Roman" panose="02020603050405020304" pitchFamily="2" charset="0"/>
                <a:ea typeface="宋体" panose="02010600030101010101" pitchFamily="2" charset="-122"/>
              </a:rPr>
              <a:t>Reactivation</a:t>
            </a:r>
          </a:p>
          <a:p>
            <a:pPr lvl="0">
              <a:spcBef>
                <a:spcPct val="0"/>
              </a:spcBef>
              <a:buSzPct val="60000"/>
            </a:pPr>
            <a:r>
              <a:rPr lang="en-US" altLang="zh-CN" sz="1800" b="0" dirty="0">
                <a:solidFill>
                  <a:srgbClr val="001D3A"/>
                </a:solidFill>
                <a:latin typeface="Times New Roman" panose="02020603050405020304" pitchFamily="2" charset="0"/>
                <a:ea typeface="宋体" panose="02010600030101010101" pitchFamily="2" charset="-122"/>
              </a:rPr>
              <a:t>......</a:t>
            </a:r>
            <a:endParaRPr lang="zh-CN" altLang="en-US" sz="1800" b="0" dirty="0">
              <a:solidFill>
                <a:srgbClr val="001D3A"/>
              </a:solidFill>
              <a:latin typeface="Times New Roman" panose="02020603050405020304" pitchFamily="2" charset="0"/>
              <a:ea typeface="宋体" panose="02010600030101010101" pitchFamily="2" charset="-122"/>
            </a:endParaRPr>
          </a:p>
        </p:txBody>
      </p:sp>
      <p:sp>
        <p:nvSpPr>
          <p:cNvPr id="5480461" name="AutoShape 13"/>
          <p:cNvSpPr>
            <a:spLocks noChangeArrowheads="1"/>
          </p:cNvSpPr>
          <p:nvPr/>
        </p:nvSpPr>
        <p:spPr bwMode="gray">
          <a:xfrm>
            <a:off x="4227513" y="3321050"/>
            <a:ext cx="490538" cy="1954213"/>
          </a:xfrm>
          <a:prstGeom prst="rightArrow">
            <a:avLst>
              <a:gd name="adj1" fmla="val 67750"/>
              <a:gd name="adj2" fmla="val 66167"/>
            </a:avLst>
          </a:prstGeom>
          <a:gradFill rotWithShape="1">
            <a:gsLst>
              <a:gs pos="0">
                <a:schemeClr val="bg2">
                  <a:gamma/>
                  <a:shade val="46275"/>
                  <a:invGamma/>
                  <a:alpha val="12000"/>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zh-CN" altLang="en-US" sz="1600" b="1" i="0" u="none" strike="noStrike" kern="1200" cap="none" spc="0" normalizeH="0" baseline="0" noProof="0">
              <a:ln>
                <a:noFill/>
              </a:ln>
              <a:solidFill>
                <a:schemeClr val="bg2"/>
              </a:solidFill>
              <a:effectLst/>
              <a:uLnTx/>
              <a:uFillTx/>
              <a:latin typeface="Times New Roman" panose="02020603050405020304" pitchFamily="2" charset="0"/>
              <a:ea typeface="华文楷体" panose="02010600040101010101" pitchFamily="2" charset="-122"/>
              <a:cs typeface="+mn-cs"/>
            </a:endParaRPr>
          </a:p>
        </p:txBody>
      </p:sp>
      <p:sp>
        <p:nvSpPr>
          <p:cNvPr id="5480462" name="AutoShape 14"/>
          <p:cNvSpPr>
            <a:spLocks noChangeArrowheads="1"/>
          </p:cNvSpPr>
          <p:nvPr/>
        </p:nvSpPr>
        <p:spPr bwMode="gray">
          <a:xfrm>
            <a:off x="1831975" y="2246313"/>
            <a:ext cx="2816225" cy="579438"/>
          </a:xfrm>
          <a:prstGeom prst="can">
            <a:avLst>
              <a:gd name="adj" fmla="val 27866"/>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zh-CN" altLang="en-US" sz="1600" b="1" i="0" u="none" strike="noStrike" kern="1200" cap="none" spc="0" normalizeH="0" baseline="0" noProof="0">
              <a:ln>
                <a:noFill/>
              </a:ln>
              <a:solidFill>
                <a:schemeClr val="bg2"/>
              </a:solidFill>
              <a:effectLst/>
              <a:uLnTx/>
              <a:uFillTx/>
              <a:latin typeface="Times New Roman" panose="02020603050405020304" pitchFamily="2" charset="0"/>
              <a:ea typeface="华文楷体" panose="02010600040101010101" pitchFamily="2" charset="-122"/>
              <a:cs typeface="+mn-cs"/>
            </a:endParaRPr>
          </a:p>
        </p:txBody>
      </p:sp>
      <p:sp>
        <p:nvSpPr>
          <p:cNvPr id="5480463" name="AutoShape 15"/>
          <p:cNvSpPr>
            <a:spLocks noChangeArrowheads="1"/>
          </p:cNvSpPr>
          <p:nvPr/>
        </p:nvSpPr>
        <p:spPr bwMode="gray">
          <a:xfrm>
            <a:off x="2505075" y="2959100"/>
            <a:ext cx="1619250" cy="506413"/>
          </a:xfrm>
          <a:prstGeom prst="upArrow">
            <a:avLst>
              <a:gd name="adj1" fmla="val 68380"/>
              <a:gd name="adj2" fmla="val 70833"/>
            </a:avLst>
          </a:prstGeom>
          <a:gradFill rotWithShape="1">
            <a:gsLst>
              <a:gs pos="0">
                <a:schemeClr val="bg2"/>
              </a:gs>
              <a:gs pos="100000">
                <a:schemeClr val="bg2">
                  <a:gamma/>
                  <a:tint val="63529"/>
                  <a:invGamma/>
                  <a:alpha val="12000"/>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zh-CN" altLang="en-US" sz="1600" b="1" i="0" u="none" strike="noStrike" kern="1200" cap="none" spc="0" normalizeH="0" baseline="0" noProof="0">
              <a:ln>
                <a:noFill/>
              </a:ln>
              <a:solidFill>
                <a:schemeClr val="bg2"/>
              </a:solidFill>
              <a:effectLst/>
              <a:uLnTx/>
              <a:uFillTx/>
              <a:latin typeface="Times New Roman" panose="02020603050405020304" pitchFamily="2" charset="0"/>
              <a:ea typeface="华文楷体" panose="02010600040101010101" pitchFamily="2" charset="-122"/>
              <a:cs typeface="+mn-cs"/>
            </a:endParaRPr>
          </a:p>
        </p:txBody>
      </p:sp>
      <p:sp>
        <p:nvSpPr>
          <p:cNvPr id="97297" name="Text Box 16"/>
          <p:cNvSpPr txBox="1"/>
          <p:nvPr/>
        </p:nvSpPr>
        <p:spPr>
          <a:xfrm>
            <a:off x="1871345" y="2443163"/>
            <a:ext cx="2858135" cy="365760"/>
          </a:xfrm>
          <a:prstGeom prst="rect">
            <a:avLst/>
          </a:prstGeom>
          <a:noFill/>
          <a:ln w="9525">
            <a:noFill/>
          </a:ln>
        </p:spPr>
        <p:txBody>
          <a:bodyPr wrap="none">
            <a:spAutoFit/>
          </a:bodyPr>
          <a:lstStyle/>
          <a:p>
            <a:pPr lvl="0">
              <a:spcBef>
                <a:spcPct val="0"/>
              </a:spcBef>
            </a:pPr>
            <a:r>
              <a:rPr lang="en-US" altLang="zh-CN" sz="1800" dirty="0">
                <a:solidFill>
                  <a:schemeClr val="tx1"/>
                </a:solidFill>
                <a:latin typeface="Times New Roman" panose="02020603050405020304" pitchFamily="2" charset="0"/>
                <a:ea typeface="宋体" panose="02010600030101010101" pitchFamily="2" charset="-122"/>
              </a:rPr>
              <a:t>Real Time Credit Control</a:t>
            </a:r>
          </a:p>
        </p:txBody>
      </p:sp>
      <p:sp>
        <p:nvSpPr>
          <p:cNvPr id="5480465" name="AutoShape 17"/>
          <p:cNvSpPr>
            <a:spLocks noChangeArrowheads="1"/>
          </p:cNvSpPr>
          <p:nvPr/>
        </p:nvSpPr>
        <p:spPr bwMode="gray">
          <a:xfrm>
            <a:off x="1901825" y="5783263"/>
            <a:ext cx="2816225" cy="577850"/>
          </a:xfrm>
          <a:prstGeom prst="can">
            <a:avLst>
              <a:gd name="adj" fmla="val 32032"/>
            </a:avLst>
          </a:prstGeom>
          <a:gradFill rotWithShape="1">
            <a:gsLst>
              <a:gs pos="0">
                <a:schemeClr val="hlink">
                  <a:gamma/>
                  <a:shade val="46275"/>
                  <a:invGamma/>
                </a:schemeClr>
              </a:gs>
              <a:gs pos="50000">
                <a:schemeClr val="hlink"/>
              </a:gs>
              <a:gs pos="100000">
                <a:schemeClr val="hlink">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zh-CN" altLang="en-US" sz="1600" b="1" i="0" u="none" strike="noStrike" kern="1200" cap="none" spc="0" normalizeH="0" baseline="0" noProof="0">
              <a:ln>
                <a:noFill/>
              </a:ln>
              <a:solidFill>
                <a:schemeClr val="bg2"/>
              </a:solidFill>
              <a:effectLst/>
              <a:uLnTx/>
              <a:uFillTx/>
              <a:latin typeface="Times New Roman" panose="02020603050405020304" pitchFamily="2" charset="0"/>
              <a:ea typeface="华文楷体" panose="02010600040101010101" pitchFamily="2" charset="-122"/>
              <a:cs typeface="+mn-cs"/>
            </a:endParaRPr>
          </a:p>
        </p:txBody>
      </p:sp>
      <p:sp>
        <p:nvSpPr>
          <p:cNvPr id="97299" name="Text Box 18"/>
          <p:cNvSpPr txBox="1"/>
          <p:nvPr/>
        </p:nvSpPr>
        <p:spPr>
          <a:xfrm>
            <a:off x="2017554" y="5989638"/>
            <a:ext cx="2570480" cy="365760"/>
          </a:xfrm>
          <a:prstGeom prst="rect">
            <a:avLst/>
          </a:prstGeom>
          <a:noFill/>
          <a:ln w="9525">
            <a:noFill/>
          </a:ln>
        </p:spPr>
        <p:txBody>
          <a:bodyPr wrap="none">
            <a:spAutoFit/>
          </a:bodyPr>
          <a:lstStyle/>
          <a:p>
            <a:pPr lvl="0">
              <a:spcBef>
                <a:spcPct val="0"/>
              </a:spcBef>
            </a:pPr>
            <a:r>
              <a:rPr lang="en-US" altLang="zh-CN" sz="1800" dirty="0">
                <a:solidFill>
                  <a:schemeClr val="tx1"/>
                </a:solidFill>
                <a:latin typeface="Times New Roman" panose="02020603050405020304" pitchFamily="2" charset="0"/>
                <a:ea typeface="宋体" panose="02010600030101010101" pitchFamily="2" charset="-122"/>
              </a:rPr>
              <a:t>Manual Credit Control</a:t>
            </a:r>
          </a:p>
        </p:txBody>
      </p:sp>
      <p:sp>
        <p:nvSpPr>
          <p:cNvPr id="5480467" name="AutoShape 19"/>
          <p:cNvSpPr>
            <a:spLocks noChangeArrowheads="1"/>
          </p:cNvSpPr>
          <p:nvPr/>
        </p:nvSpPr>
        <p:spPr bwMode="gray">
          <a:xfrm>
            <a:off x="2484438" y="5203825"/>
            <a:ext cx="1622425" cy="498475"/>
          </a:xfrm>
          <a:prstGeom prst="downArrow">
            <a:avLst>
              <a:gd name="adj1" fmla="val 67093"/>
              <a:gd name="adj2" fmla="val 64051"/>
            </a:avLst>
          </a:prstGeom>
          <a:gradFill rotWithShape="1">
            <a:gsLst>
              <a:gs pos="0">
                <a:schemeClr val="bg2">
                  <a:gamma/>
                  <a:tint val="63529"/>
                  <a:invGamma/>
                  <a:alpha val="12000"/>
                </a:schemeClr>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20000"/>
              </a:spcBef>
              <a:spcAft>
                <a:spcPct val="0"/>
              </a:spcAft>
              <a:buClr>
                <a:srgbClr val="990000"/>
              </a:buClr>
              <a:buSzTx/>
              <a:buFont typeface="Wingdings" panose="05000000000000000000" pitchFamily="2" charset="2"/>
              <a:buNone/>
              <a:defRPr/>
            </a:pPr>
            <a:endParaRPr kumimoji="0" lang="zh-CN" altLang="en-US" sz="1600" b="1" i="0" u="none" strike="noStrike" kern="1200" cap="none" spc="0" normalizeH="0" baseline="0" noProof="0">
              <a:ln>
                <a:noFill/>
              </a:ln>
              <a:solidFill>
                <a:schemeClr val="bg2"/>
              </a:solidFill>
              <a:effectLst/>
              <a:uLnTx/>
              <a:uFillTx/>
              <a:latin typeface="Times New Roman" panose="02020603050405020304" pitchFamily="2" charset="0"/>
              <a:ea typeface="华文楷体" panose="02010600040101010101" pitchFamily="2" charset="-122"/>
              <a:cs typeface="+mn-cs"/>
            </a:endParaRPr>
          </a:p>
        </p:txBody>
      </p:sp>
      <p:sp>
        <p:nvSpPr>
          <p:cNvPr id="97301" name="Rectangle 20"/>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Creadit Control</a:t>
            </a:r>
          </a:p>
        </p:txBody>
      </p:sp>
      <p:sp>
        <p:nvSpPr>
          <p:cNvPr id="97302" name="Rectangle 5"/>
          <p:cNvSpPr/>
          <p:nvPr/>
        </p:nvSpPr>
        <p:spPr>
          <a:xfrm>
            <a:off x="6705918" y="3187383"/>
            <a:ext cx="2335212" cy="2286000"/>
          </a:xfrm>
          <a:prstGeom prst="rect">
            <a:avLst/>
          </a:prstGeom>
          <a:solidFill>
            <a:srgbClr val="FFFF99"/>
          </a:solidFill>
          <a:ln w="9525">
            <a:noFill/>
          </a:ln>
        </p:spPr>
        <p:txBody>
          <a:bodyPr>
            <a:spAutoFit/>
          </a:bodyPr>
          <a:lstStyle/>
          <a:p>
            <a:pPr lvl="0" algn="l"/>
            <a:r>
              <a:rPr lang="en-US" altLang="zh-CN" dirty="0">
                <a:solidFill>
                  <a:srgbClr val="FF0000"/>
                </a:solidFill>
                <a:latin typeface="Times New Roman" panose="02020603050405020304" pitchFamily="2" charset="0"/>
                <a:ea typeface="华文楷体" panose="02010600040101010101" pitchFamily="2" charset="-122"/>
              </a:rPr>
              <a:t>Credit Control  Factot</a:t>
            </a:r>
            <a:r>
              <a:rPr lang="zh-CN" altLang="en-US" dirty="0">
                <a:solidFill>
                  <a:srgbClr val="FF0000"/>
                </a:solidFill>
                <a:latin typeface="Times New Roman" panose="02020603050405020304" pitchFamily="2" charset="0"/>
                <a:ea typeface="华文楷体" panose="02010600040101010101" pitchFamily="2" charset="-122"/>
              </a:rPr>
              <a:t>：</a:t>
            </a:r>
          </a:p>
          <a:p>
            <a:pPr lvl="0" algn="l"/>
            <a:r>
              <a:rPr lang="zh-CN" altLang="en-US" b="0" dirty="0">
                <a:solidFill>
                  <a:schemeClr val="bg1"/>
                </a:solidFill>
                <a:latin typeface="Times New Roman" panose="02020603050405020304" pitchFamily="2" charset="0"/>
                <a:ea typeface="华文楷体" panose="02010600040101010101" pitchFamily="2" charset="-122"/>
              </a:rPr>
              <a:t>1、Uncharged fees; </a:t>
            </a:r>
          </a:p>
          <a:p>
            <a:pPr lvl="0" algn="l"/>
            <a:r>
              <a:rPr lang="zh-CN" altLang="en-US" b="0" dirty="0">
                <a:solidFill>
                  <a:schemeClr val="bg1"/>
                </a:solidFill>
                <a:latin typeface="Times New Roman" panose="02020603050405020304" pitchFamily="2" charset="0"/>
                <a:ea typeface="华文楷体" panose="02010600040101010101" pitchFamily="2" charset="-122"/>
              </a:rPr>
              <a:t>2、Due amount </a:t>
            </a:r>
          </a:p>
          <a:p>
            <a:pPr lvl="0" algn="l"/>
            <a:r>
              <a:rPr lang="zh-CN" altLang="en-US" b="0" dirty="0">
                <a:solidFill>
                  <a:schemeClr val="bg1"/>
                </a:solidFill>
                <a:latin typeface="Times New Roman" panose="02020603050405020304" pitchFamily="2" charset="0"/>
                <a:ea typeface="华文楷体" panose="02010600040101010101" pitchFamily="2" charset="-122"/>
              </a:rPr>
              <a:t>3、Account Balance </a:t>
            </a:r>
          </a:p>
          <a:p>
            <a:pPr lvl="0" algn="l"/>
            <a:r>
              <a:rPr lang="zh-CN" altLang="en-US" b="0" dirty="0">
                <a:solidFill>
                  <a:schemeClr val="bg1"/>
                </a:solidFill>
                <a:latin typeface="Times New Roman" panose="02020603050405020304" pitchFamily="2" charset="0"/>
                <a:ea typeface="华文楷体" panose="02010600040101010101" pitchFamily="2" charset="-122"/>
              </a:rPr>
              <a:t>4、Credit limit </a:t>
            </a:r>
          </a:p>
          <a:p>
            <a:pPr lvl="0" algn="l"/>
            <a:r>
              <a:rPr lang="zh-CN" altLang="en-US" b="0" dirty="0">
                <a:solidFill>
                  <a:schemeClr val="bg1"/>
                </a:solidFill>
                <a:latin typeface="Times New Roman" panose="02020603050405020304" pitchFamily="2" charset="0"/>
                <a:ea typeface="华文楷体" panose="02010600040101010101" pitchFamily="2" charset="-122"/>
              </a:rPr>
              <a:t>5、White lists; </a:t>
            </a:r>
          </a:p>
          <a:p>
            <a:pPr lvl="0" algn="l"/>
            <a:r>
              <a:rPr lang="zh-CN" altLang="en-US" b="0" dirty="0">
                <a:solidFill>
                  <a:schemeClr val="bg1"/>
                </a:solidFill>
                <a:latin typeface="Times New Roman" panose="02020603050405020304" pitchFamily="2" charset="0"/>
                <a:ea typeface="华文楷体" panose="02010600040101010101" pitchFamily="2" charset="-122"/>
              </a:rPr>
              <a:t>6、User’s data </a:t>
            </a:r>
          </a:p>
        </p:txBody>
      </p:sp>
      <p:sp>
        <p:nvSpPr>
          <p:cNvPr id="4" name="文本框 3"/>
          <p:cNvSpPr txBox="1"/>
          <p:nvPr/>
        </p:nvSpPr>
        <p:spPr>
          <a:xfrm>
            <a:off x="46990" y="687070"/>
            <a:ext cx="8560435" cy="1463040"/>
          </a:xfrm>
          <a:prstGeom prst="rect">
            <a:avLst/>
          </a:prstGeom>
          <a:noFill/>
        </p:spPr>
        <p:txBody>
          <a:bodyPr wrap="square" rtlCol="0">
            <a:spAutoFit/>
          </a:bodyPr>
          <a:lstStyle/>
          <a:p>
            <a:pPr lvl="1" algn="l" eaLnBrk="1" hangingPunct="1">
              <a:lnSpc>
                <a:spcPct val="100000"/>
              </a:lnSpc>
              <a:spcBef>
                <a:spcPts val="0"/>
              </a:spcBef>
              <a:buFont typeface="Wingdings" panose="05000000000000000000" pitchFamily="2" charset="2"/>
            </a:pPr>
            <a:r>
              <a:rPr lang="zh-CN" altLang="en-US" sz="1800" b="0" dirty="0">
                <a:solidFill>
                  <a:schemeClr val="bg1">
                    <a:lumMod val="50000"/>
                  </a:schemeClr>
                </a:solidFill>
                <a:latin typeface="Times New Roman" panose="02020603050405020304" pitchFamily="2" charset="0"/>
                <a:sym typeface="+mn-ea"/>
              </a:rPr>
              <a:t>Targeted at post-paid users, there are substantial bills not charged. In order to control due and guarantee revenue, it is necessary to make real-time credit control on bills, due and balance not deducted. When user is beyond credit limit, it will be necessary to take halting and other treatment measures. Credit control is triggered depending upon change in user</a:t>
            </a:r>
            <a:r>
              <a:rPr lang="en-US" altLang="zh-CN" sz="1800" b="0" dirty="0">
                <a:solidFill>
                  <a:schemeClr val="bg1">
                    <a:lumMod val="50000"/>
                  </a:schemeClr>
                </a:solidFill>
                <a:latin typeface="Times New Roman" panose="02020603050405020304" pitchFamily="2" charset="0"/>
                <a:sym typeface="+mn-ea"/>
              </a:rPr>
              <a:t>'</a:t>
            </a:r>
            <a:r>
              <a:rPr lang="zh-CN" altLang="en-US" sz="1800" b="0" dirty="0">
                <a:solidFill>
                  <a:schemeClr val="bg1">
                    <a:lumMod val="50000"/>
                  </a:schemeClr>
                </a:solidFill>
                <a:latin typeface="Times New Roman" panose="02020603050405020304" pitchFamily="2" charset="0"/>
                <a:sym typeface="+mn-ea"/>
              </a:rPr>
              <a:t>s bills and expenses in real-time control.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Voucher Center</a:t>
            </a:r>
          </a:p>
        </p:txBody>
      </p:sp>
      <p:sp>
        <p:nvSpPr>
          <p:cNvPr id="5" name="内容占位符 2"/>
          <p:cNvSpPr>
            <a:spLocks noGrp="1"/>
          </p:cNvSpPr>
          <p:nvPr>
            <p:ph idx="1"/>
          </p:nvPr>
        </p:nvSpPr>
        <p:spPr>
          <a:xfrm>
            <a:off x="246380" y="704850"/>
            <a:ext cx="8636000" cy="4225925"/>
          </a:xfrm>
        </p:spPr>
        <p:txBody>
          <a:bodyPr vert="horz" wrap="square" lIns="91440" tIns="45720" rIns="91440" bIns="45720" numCol="1" anchor="t" anchorCtr="0" compatLnSpc="1"/>
          <a:lstStyle/>
          <a:p>
            <a:pPr marL="292100" marR="0" lvl="0" indent="-292100" algn="l" defTabSz="914400" rtl="0" eaLnBrk="1" fontAlgn="base" latinLnBrk="0" hangingPunct="1">
              <a:lnSpc>
                <a:spcPct val="100000"/>
              </a:lnSpc>
              <a:spcBef>
                <a:spcPct val="40000"/>
              </a:spcBef>
              <a:spcAft>
                <a:spcPct val="0"/>
              </a:spcAft>
              <a:buClr>
                <a:srgbClr val="FF9933"/>
              </a:buClr>
              <a:buSzTx/>
              <a:buFont typeface="Arial" panose="020B0604020202020204" pitchFamily="34" charset="0"/>
              <a:buChar char="●"/>
              <a:defRPr/>
            </a:pPr>
            <a:r>
              <a:rPr kumimoji="0" lang="en-US" altLang="zh-CN" sz="1800" b="1"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Voucher</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Generating voucher cards</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Generate card number &amp; password</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Period of card validity settings</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Manage card life cycle</a:t>
            </a:r>
          </a:p>
          <a:p>
            <a:pPr marL="292100" marR="0" lvl="1" indent="-292100" algn="l" defTabSz="914400" rtl="0" eaLnBrk="1" fontAlgn="base" latinLnBrk="0" hangingPunct="1">
              <a:lnSpc>
                <a:spcPct val="100000"/>
              </a:lnSpc>
              <a:spcBef>
                <a:spcPct val="40000"/>
              </a:spcBef>
              <a:spcAft>
                <a:spcPct val="0"/>
              </a:spcAft>
              <a:buClr>
                <a:srgbClr val="FF9933"/>
              </a:buClr>
              <a:buSzPct val="60000"/>
              <a:buFont typeface="Arial" panose="020B0604020202020204" pitchFamily="34" charset="0"/>
              <a:buChar char="●"/>
              <a:defRPr/>
            </a:pPr>
            <a:r>
              <a:rPr kumimoji="0" lang="en-US" altLang="zh-CN" sz="1800" b="1"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Replenishment</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Card authentication</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Determination of the attributes</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Query the balance of account</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Return the results of recharging</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Query transaction</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Discounting process</a:t>
            </a:r>
          </a:p>
        </p:txBody>
      </p:sp>
      <p:pic>
        <p:nvPicPr>
          <p:cNvPr id="2" name="Picture 5"/>
          <p:cNvPicPr>
            <a:picLocks noChangeAspect="1"/>
          </p:cNvPicPr>
          <p:nvPr/>
        </p:nvPicPr>
        <p:blipFill>
          <a:blip r:embed="rId2" cstate="print"/>
          <a:stretch>
            <a:fillRect/>
          </a:stretch>
        </p:blipFill>
        <p:spPr>
          <a:xfrm>
            <a:off x="4604703" y="1249998"/>
            <a:ext cx="3365500" cy="3390900"/>
          </a:xfrm>
          <a:prstGeom prst="rect">
            <a:avLst/>
          </a:prstGeom>
          <a:noFill/>
          <a:ln w="12700">
            <a:noFill/>
          </a:ln>
          <a:effectLst>
            <a:prstShdw prst="shdw17" dist="17961" dir="2699999">
              <a:schemeClr val="bg1"/>
            </a:prst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Reports</a:t>
            </a:r>
          </a:p>
        </p:txBody>
      </p:sp>
      <p:sp>
        <p:nvSpPr>
          <p:cNvPr id="3" name="内容占位符 2"/>
          <p:cNvSpPr>
            <a:spLocks noGrp="1"/>
          </p:cNvSpPr>
          <p:nvPr/>
        </p:nvSpPr>
        <p:spPr>
          <a:xfrm>
            <a:off x="334175" y="846011"/>
            <a:ext cx="8636000" cy="5502275"/>
          </a:xfrm>
          <a:prstGeom prst="rect">
            <a:avLst/>
          </a:prstGeom>
          <a:noFill/>
          <a:ln w="9525">
            <a:noFill/>
          </a:ln>
        </p:spPr>
        <p:txBody>
          <a:bodyPr vert="horz" wrap="square" lIns="91440" tIns="45720" rIns="91440" bIns="45720" numCol="1" anchor="t" anchorCtr="0" compatLnSpc="1"/>
          <a:lstStyle>
            <a:lvl1pPr marL="292100" indent="-292100" algn="l" rtl="0" eaLnBrk="0" fontAlgn="base" hangingPunct="0">
              <a:spcBef>
                <a:spcPct val="40000"/>
              </a:spcBef>
              <a:spcAft>
                <a:spcPct val="0"/>
              </a:spcAft>
              <a:buClr>
                <a:srgbClr val="FF9933"/>
              </a:buClr>
              <a:buFont typeface="Arial" panose="020B0604020202020204" pitchFamily="34" charset="0"/>
              <a:buChar char="●"/>
              <a:defRPr sz="2400">
                <a:solidFill>
                  <a:srgbClr val="00001A"/>
                </a:solidFill>
                <a:latin typeface="+mn-lt"/>
                <a:ea typeface="+mn-ea"/>
                <a:cs typeface="+mn-cs"/>
              </a:defRPr>
            </a:lvl1pPr>
            <a:lvl2pPr marL="684530" indent="-278130" algn="l" rtl="0" eaLnBrk="0" fontAlgn="base" hangingPunct="0">
              <a:spcBef>
                <a:spcPct val="20000"/>
              </a:spcBef>
              <a:spcAft>
                <a:spcPct val="0"/>
              </a:spcAft>
              <a:buClr>
                <a:srgbClr val="FF9933"/>
              </a:buClr>
              <a:buFont typeface="Arial" panose="020B0604020202020204" pitchFamily="34" charset="0"/>
              <a:buChar char="●"/>
              <a:defRPr sz="2000">
                <a:solidFill>
                  <a:srgbClr val="00001A"/>
                </a:solidFill>
                <a:latin typeface="+mn-lt"/>
                <a:ea typeface="+mn-ea"/>
              </a:defRPr>
            </a:lvl2pPr>
            <a:lvl3pPr marL="1087755" indent="-224155" algn="l" rtl="0" eaLnBrk="0" fontAlgn="base" hangingPunct="0">
              <a:spcBef>
                <a:spcPct val="20000"/>
              </a:spcBef>
              <a:spcAft>
                <a:spcPct val="0"/>
              </a:spcAft>
              <a:buClr>
                <a:srgbClr val="FF9933"/>
              </a:buClr>
              <a:buFont typeface="Arial" panose="020B0604020202020204" pitchFamily="34" charset="0"/>
              <a:buChar char="●"/>
              <a:defRPr sz="2400">
                <a:solidFill>
                  <a:srgbClr val="00001A"/>
                </a:solidFill>
                <a:latin typeface="+mn-lt"/>
                <a:ea typeface="+mn-ea"/>
              </a:defRPr>
            </a:lvl3pPr>
            <a:lvl4pPr marL="1600200" indent="-228600" algn="l" rtl="0" eaLnBrk="0" fontAlgn="base" hangingPunct="0">
              <a:spcBef>
                <a:spcPct val="20000"/>
              </a:spcBef>
              <a:spcAft>
                <a:spcPct val="0"/>
              </a:spcAft>
              <a:buClr>
                <a:srgbClr val="FF9933"/>
              </a:buClr>
              <a:buFont typeface="Times New Roman" panose="02020603050405020304" pitchFamily="2" charset="0"/>
              <a:buChar char="●"/>
              <a:defRPr sz="1600">
                <a:solidFill>
                  <a:srgbClr val="00001A"/>
                </a:solidFill>
                <a:latin typeface="Times New Roman" panose="02020603050405020304" pitchFamily="2" charset="0"/>
                <a:ea typeface="+mn-ea"/>
              </a:defRPr>
            </a:lvl4pPr>
            <a:lvl5pPr marL="2057400" indent="-228600" algn="l" rtl="0" eaLnBrk="0" fontAlgn="base" hangingPunct="0">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5pPr>
            <a:lvl6pPr marL="25146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6pPr>
            <a:lvl7pPr marL="29718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7pPr>
            <a:lvl8pPr marL="34290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8pPr>
            <a:lvl9pPr marL="38862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9pPr>
          </a:lstStyle>
          <a:p>
            <a:pPr>
              <a:buFont typeface="Wingdings" pitchFamily="2" charset="2"/>
              <a:buChar char="Ø"/>
            </a:pPr>
            <a:r>
              <a:rPr lang="en-US" altLang="zh-CN" sz="2000" b="0" dirty="0">
                <a:latin typeface="Times New Roman" pitchFamily="18" charset="0"/>
                <a:cs typeface="Times New Roman" pitchFamily="18" charset="0"/>
              </a:rPr>
              <a:t>BOSS reporting module uses dynamic report generation software. BOSS user can add, modify, and delete all report elements by editing oracle database tables.</a:t>
            </a:r>
            <a:endParaRPr lang="zh-CN" altLang="zh-CN" sz="2000" b="0" dirty="0">
              <a:latin typeface="Times New Roman" pitchFamily="18" charset="0"/>
              <a:cs typeface="Times New Roman" pitchFamily="18" charset="0"/>
            </a:endParaRPr>
          </a:p>
          <a:p>
            <a:pPr>
              <a:buFont typeface="Wingdings" pitchFamily="2" charset="2"/>
              <a:buChar char="Ø"/>
            </a:pPr>
            <a:r>
              <a:rPr lang="en-US" altLang="zh-CN" sz="2000" b="0" dirty="0">
                <a:latin typeface="Times New Roman" pitchFamily="18" charset="0"/>
                <a:cs typeface="Times New Roman" pitchFamily="18" charset="0"/>
              </a:rPr>
              <a:t>Reports are for making statistical analysis on data in the billing system and displaying them in certain form. Reports are of functions of flexible generation of statements and diversified presentation of statements so as to adapt to GUI user’s constantly varying demand. </a:t>
            </a:r>
            <a:endParaRPr lang="zh-CN" altLang="zh-CN" sz="2000" b="0" dirty="0">
              <a:latin typeface="Times New Roman" pitchFamily="18" charset="0"/>
              <a:cs typeface="Times New Roman" pitchFamily="18" charset="0"/>
            </a:endParaRPr>
          </a:p>
          <a:p>
            <a:pPr>
              <a:buFont typeface="Wingdings" pitchFamily="2" charset="2"/>
              <a:buChar char="Ø"/>
            </a:pPr>
            <a:r>
              <a:rPr lang="en-US" altLang="zh-CN" sz="2000" b="0" dirty="0">
                <a:latin typeface="Times New Roman" pitchFamily="18" charset="0"/>
                <a:cs typeface="Times New Roman" pitchFamily="18" charset="0"/>
              </a:rPr>
              <a:t>GUI Users are allowed to define and customize reports which cover content list of data, format description and other information. The content list of statements is generated from data in the database through certain functional calculation. </a:t>
            </a:r>
            <a:endParaRPr lang="zh-CN" altLang="zh-CN" sz="2000" b="0" dirty="0">
              <a:latin typeface="Times New Roman" pitchFamily="18" charset="0"/>
              <a:cs typeface="Times New Roman" pitchFamily="18" charset="0"/>
            </a:endParaRPr>
          </a:p>
          <a:p>
            <a:pPr>
              <a:buFont typeface="Wingdings" pitchFamily="2" charset="2"/>
              <a:buChar char="Ø"/>
            </a:pPr>
            <a:r>
              <a:rPr lang="en-US" altLang="zh-CN" sz="2000" b="0" dirty="0">
                <a:latin typeface="Times New Roman" pitchFamily="18" charset="0"/>
                <a:cs typeface="Times New Roman" pitchFamily="18" charset="0"/>
              </a:rPr>
              <a:t>GUI is offered, where users can set format of display at default, entries in sequence and other information. Formats of statements cover forms and graphs which support multiple formats such as pie chart, bar chart and </a:t>
            </a:r>
            <a:r>
              <a:rPr lang="en-US" altLang="zh-CN" sz="2000" b="0" dirty="0" err="1">
                <a:latin typeface="Times New Roman" pitchFamily="18" charset="0"/>
                <a:cs typeface="Times New Roman" pitchFamily="18" charset="0"/>
              </a:rPr>
              <a:t>gantt</a:t>
            </a:r>
            <a:r>
              <a:rPr lang="en-US" altLang="zh-CN" sz="2000" b="0" dirty="0">
                <a:latin typeface="Times New Roman" pitchFamily="18" charset="0"/>
                <a:cs typeface="Times New Roman" pitchFamily="18" charset="0"/>
              </a:rPr>
              <a:t> chart. </a:t>
            </a:r>
            <a:endParaRPr lang="zh-CN" altLang="zh-CN" sz="2000" b="0" dirty="0">
              <a:latin typeface="Times New Roman" pitchFamily="18" charset="0"/>
              <a:cs typeface="Times New Roman" pitchFamily="18" charset="0"/>
            </a:endParaRPr>
          </a:p>
          <a:p>
            <a:pPr>
              <a:buFont typeface="Wingdings" pitchFamily="2" charset="2"/>
              <a:buChar char="Ø"/>
            </a:pPr>
            <a:r>
              <a:rPr lang="en-US" altLang="zh-CN" sz="2000" b="0" dirty="0">
                <a:latin typeface="Times New Roman" pitchFamily="18" charset="0"/>
                <a:cs typeface="Times New Roman" pitchFamily="18" charset="0"/>
              </a:rPr>
              <a:t>It is allowed to set authority for defined reports which are allowed to be viewed by authorized user only while other users are not allowed to see the content of reports. </a:t>
            </a:r>
            <a:endParaRPr lang="zh-CN" altLang="zh-CN" sz="2000" b="0" dirty="0">
              <a:latin typeface="Times New Roman" pitchFamily="18" charset="0"/>
              <a:cs typeface="Times New Roman" pitchFamily="18" charset="0"/>
            </a:endParaRP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endParaRPr kumimoji="0" lang="en-US" altLang="zh-CN" sz="1800" b="0" u="none" strike="noStrike" kern="0" cap="none" spc="0" normalizeH="0" baseline="0" noProof="0" dirty="0">
              <a:ln>
                <a:noFill/>
              </a:ln>
              <a:solidFill>
                <a:srgbClr val="00001A"/>
              </a:solidFill>
              <a:effectLst/>
              <a:uLnTx/>
              <a:uFillTx/>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Reports</a:t>
            </a:r>
          </a:p>
        </p:txBody>
      </p:sp>
      <p:sp>
        <p:nvSpPr>
          <p:cNvPr id="3" name="内容占位符 2"/>
          <p:cNvSpPr>
            <a:spLocks noGrp="1"/>
          </p:cNvSpPr>
          <p:nvPr/>
        </p:nvSpPr>
        <p:spPr>
          <a:xfrm>
            <a:off x="499428" y="868045"/>
            <a:ext cx="8636000" cy="5502275"/>
          </a:xfrm>
          <a:prstGeom prst="rect">
            <a:avLst/>
          </a:prstGeom>
          <a:noFill/>
          <a:ln w="9525">
            <a:noFill/>
          </a:ln>
        </p:spPr>
        <p:txBody>
          <a:bodyPr vert="horz" wrap="square" lIns="91440" tIns="45720" rIns="91440" bIns="45720" numCol="1" anchor="t" anchorCtr="0" compatLnSpc="1"/>
          <a:lstStyle>
            <a:lvl1pPr marL="292100" indent="-292100" algn="l" rtl="0" eaLnBrk="0" fontAlgn="base" hangingPunct="0">
              <a:spcBef>
                <a:spcPct val="40000"/>
              </a:spcBef>
              <a:spcAft>
                <a:spcPct val="0"/>
              </a:spcAft>
              <a:buClr>
                <a:srgbClr val="FF9933"/>
              </a:buClr>
              <a:buFont typeface="Arial" panose="020B0604020202020204" pitchFamily="34" charset="0"/>
              <a:buChar char="●"/>
              <a:defRPr sz="2400">
                <a:solidFill>
                  <a:srgbClr val="00001A"/>
                </a:solidFill>
                <a:latin typeface="+mn-lt"/>
                <a:ea typeface="+mn-ea"/>
                <a:cs typeface="+mn-cs"/>
              </a:defRPr>
            </a:lvl1pPr>
            <a:lvl2pPr marL="684530" indent="-278130" algn="l" rtl="0" eaLnBrk="0" fontAlgn="base" hangingPunct="0">
              <a:spcBef>
                <a:spcPct val="20000"/>
              </a:spcBef>
              <a:spcAft>
                <a:spcPct val="0"/>
              </a:spcAft>
              <a:buClr>
                <a:srgbClr val="FF9933"/>
              </a:buClr>
              <a:buFont typeface="Arial" panose="020B0604020202020204" pitchFamily="34" charset="0"/>
              <a:buChar char="●"/>
              <a:defRPr sz="2000">
                <a:solidFill>
                  <a:srgbClr val="00001A"/>
                </a:solidFill>
                <a:latin typeface="+mn-lt"/>
                <a:ea typeface="+mn-ea"/>
              </a:defRPr>
            </a:lvl2pPr>
            <a:lvl3pPr marL="1087755" indent="-224155" algn="l" rtl="0" eaLnBrk="0" fontAlgn="base" hangingPunct="0">
              <a:spcBef>
                <a:spcPct val="20000"/>
              </a:spcBef>
              <a:spcAft>
                <a:spcPct val="0"/>
              </a:spcAft>
              <a:buClr>
                <a:srgbClr val="FF9933"/>
              </a:buClr>
              <a:buFont typeface="Arial" panose="020B0604020202020204" pitchFamily="34" charset="0"/>
              <a:buChar char="●"/>
              <a:defRPr sz="2400">
                <a:solidFill>
                  <a:srgbClr val="00001A"/>
                </a:solidFill>
                <a:latin typeface="+mn-lt"/>
                <a:ea typeface="+mn-ea"/>
              </a:defRPr>
            </a:lvl3pPr>
            <a:lvl4pPr marL="1600200" indent="-228600" algn="l" rtl="0" eaLnBrk="0" fontAlgn="base" hangingPunct="0">
              <a:spcBef>
                <a:spcPct val="20000"/>
              </a:spcBef>
              <a:spcAft>
                <a:spcPct val="0"/>
              </a:spcAft>
              <a:buClr>
                <a:srgbClr val="FF9933"/>
              </a:buClr>
              <a:buFont typeface="Times New Roman" panose="02020603050405020304" pitchFamily="2" charset="0"/>
              <a:buChar char="●"/>
              <a:defRPr sz="1600">
                <a:solidFill>
                  <a:srgbClr val="00001A"/>
                </a:solidFill>
                <a:latin typeface="Times New Roman" panose="02020603050405020304" pitchFamily="2" charset="0"/>
                <a:ea typeface="+mn-ea"/>
              </a:defRPr>
            </a:lvl4pPr>
            <a:lvl5pPr marL="2057400" indent="-228600" algn="l" rtl="0" eaLnBrk="0" fontAlgn="base" hangingPunct="0">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5pPr>
            <a:lvl6pPr marL="25146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6pPr>
            <a:lvl7pPr marL="29718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7pPr>
            <a:lvl8pPr marL="34290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8pPr>
            <a:lvl9pPr marL="38862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9pPr>
          </a:lstStyle>
          <a:p>
            <a:pPr marL="285750" marR="0" lvl="0" indent="-285750" algn="l" defTabSz="914400" rtl="0" eaLnBrk="1" fontAlgn="base" latinLnBrk="0" hangingPunct="1">
              <a:lnSpc>
                <a:spcPct val="100000"/>
              </a:lnSpc>
              <a:spcBef>
                <a:spcPct val="40000"/>
              </a:spcBef>
              <a:spcAft>
                <a:spcPct val="0"/>
              </a:spcAft>
              <a:buClr>
                <a:srgbClr val="FF9933"/>
              </a:buClr>
              <a:buSzTx/>
              <a:buFont typeface="Wingdings" panose="05000000000000000000" charset="0"/>
              <a:buChar char="Ø"/>
              <a:defRPr/>
            </a:pPr>
            <a:r>
              <a:rPr kumimoji="0" lang="en-US" altLang="zh-CN" sz="180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Built-in reports include</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Customer reports</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Revenue reports</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Service Usage reports</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Pop-up reports</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Order reports</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Etc.</a:t>
            </a:r>
          </a:p>
          <a:p>
            <a:pPr marR="0" lvl="0" algn="l" defTabSz="914400" rtl="0" eaLnBrk="1" fontAlgn="base" latinLnBrk="0" hangingPunct="1">
              <a:lnSpc>
                <a:spcPct val="100000"/>
              </a:lnSpc>
              <a:spcBef>
                <a:spcPct val="40000"/>
              </a:spcBef>
              <a:spcAft>
                <a:spcPct val="0"/>
              </a:spcAft>
              <a:buClr>
                <a:srgbClr val="FF9933"/>
              </a:buClr>
              <a:buSzTx/>
              <a:buFont typeface="Wingdings" panose="05000000000000000000" charset="0"/>
              <a:buChar char="Ø"/>
              <a:defRPr/>
            </a:pPr>
            <a:r>
              <a:rPr kumimoji="0" lang="en-US" altLang="zh-CN" sz="180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Personalized reports</a:t>
            </a:r>
          </a:p>
          <a:p>
            <a:pPr marR="0" lvl="0" algn="l" defTabSz="914400" rtl="0" eaLnBrk="1" fontAlgn="base" latinLnBrk="0" hangingPunct="1">
              <a:lnSpc>
                <a:spcPct val="100000"/>
              </a:lnSpc>
              <a:spcBef>
                <a:spcPct val="40000"/>
              </a:spcBef>
              <a:spcAft>
                <a:spcPct val="0"/>
              </a:spcAft>
              <a:buClr>
                <a:srgbClr val="FF9933"/>
              </a:buClr>
              <a:buSzTx/>
              <a:buFont typeface="Wingdings" panose="05000000000000000000" charset="0"/>
              <a:buChar char="Ø"/>
              <a:defRPr/>
            </a:pPr>
            <a:r>
              <a:rPr kumimoji="0" lang="en-US" altLang="zh-CN" sz="180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Transformation</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PDF</a:t>
            </a:r>
          </a:p>
          <a:p>
            <a:pPr marL="684530" marR="0" lvl="1" indent="-278130" algn="l" defTabSz="914400" rtl="0" eaLnBrk="1" fontAlgn="base" latinLnBrk="0" hangingPunct="1">
              <a:lnSpc>
                <a:spcPct val="100000"/>
              </a:lnSpc>
              <a:spcBef>
                <a:spcPct val="20000"/>
              </a:spcBef>
              <a:spcAft>
                <a:spcPct val="0"/>
              </a:spcAft>
              <a:buClr>
                <a:srgbClr val="FF9933"/>
              </a:buClr>
              <a:buSzTx/>
              <a:buFont typeface="Arial" panose="020B0604020202020204" pitchFamily="34" charset="0"/>
              <a:buChar char="●"/>
              <a:defRPr/>
            </a:pPr>
            <a:r>
              <a:rPr kumimoji="0" lang="en-US" altLang="zh-CN" sz="18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XLS</a:t>
            </a:r>
          </a:p>
        </p:txBody>
      </p:sp>
      <p:pic>
        <p:nvPicPr>
          <p:cNvPr id="6" name="Picture 3"/>
          <p:cNvPicPr>
            <a:picLocks noChangeAspect="1" noChangeArrowheads="1"/>
          </p:cNvPicPr>
          <p:nvPr/>
        </p:nvPicPr>
        <p:blipFill>
          <a:blip r:embed="rId2" cstate="print"/>
          <a:srcRect/>
          <a:stretch>
            <a:fillRect/>
          </a:stretch>
        </p:blipFill>
        <p:spPr bwMode="auto">
          <a:xfrm>
            <a:off x="4744543" y="1056044"/>
            <a:ext cx="3036929" cy="183955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2"/>
          <p:cNvPicPr>
            <a:picLocks noChangeAspect="1" noChangeArrowheads="1"/>
          </p:cNvPicPr>
          <p:nvPr/>
        </p:nvPicPr>
        <p:blipFill>
          <a:blip r:embed="rId3" cstate="print"/>
          <a:srcRect/>
          <a:stretch>
            <a:fillRect/>
          </a:stretch>
        </p:blipFill>
        <p:spPr bwMode="auto">
          <a:xfrm>
            <a:off x="5265470" y="2889249"/>
            <a:ext cx="3214273" cy="20931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Month Total Revenue Reports</a:t>
            </a:r>
          </a:p>
        </p:txBody>
      </p:sp>
      <p:pic>
        <p:nvPicPr>
          <p:cNvPr id="79874" name="图片 35"/>
          <p:cNvPicPr>
            <a:picLocks noChangeAspect="1" noChangeArrowheads="1"/>
          </p:cNvPicPr>
          <p:nvPr/>
        </p:nvPicPr>
        <p:blipFill>
          <a:blip r:embed="rId2" cstate="print"/>
          <a:srcRect/>
          <a:stretch>
            <a:fillRect/>
          </a:stretch>
        </p:blipFill>
        <p:spPr bwMode="auto">
          <a:xfrm>
            <a:off x="548641" y="613263"/>
            <a:ext cx="7863840" cy="6061857"/>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Compare Month Revenue Reports</a:t>
            </a:r>
          </a:p>
        </p:txBody>
      </p:sp>
      <p:pic>
        <p:nvPicPr>
          <p:cNvPr id="80898" name="图片 43"/>
          <p:cNvPicPr>
            <a:picLocks noChangeAspect="1" noChangeArrowheads="1"/>
          </p:cNvPicPr>
          <p:nvPr/>
        </p:nvPicPr>
        <p:blipFill>
          <a:blip r:embed="rId2" cstate="print"/>
          <a:srcRect/>
          <a:stretch>
            <a:fillRect/>
          </a:stretch>
        </p:blipFill>
        <p:spPr bwMode="auto">
          <a:xfrm>
            <a:off x="457200" y="744581"/>
            <a:ext cx="8330549" cy="692331"/>
          </a:xfrm>
          <a:prstGeom prst="rect">
            <a:avLst/>
          </a:prstGeom>
          <a:noFill/>
          <a:ln w="9525">
            <a:noFill/>
            <a:miter lim="800000"/>
            <a:headEnd/>
            <a:tailEnd/>
          </a:ln>
        </p:spPr>
      </p:pic>
      <p:pic>
        <p:nvPicPr>
          <p:cNvPr id="80899" name="图片 42"/>
          <p:cNvPicPr>
            <a:picLocks noChangeAspect="1" noChangeArrowheads="1"/>
          </p:cNvPicPr>
          <p:nvPr/>
        </p:nvPicPr>
        <p:blipFill>
          <a:blip r:embed="rId3" cstate="print"/>
          <a:srcRect/>
          <a:stretch>
            <a:fillRect/>
          </a:stretch>
        </p:blipFill>
        <p:spPr bwMode="auto">
          <a:xfrm>
            <a:off x="457200" y="1566341"/>
            <a:ext cx="8294914" cy="5030399"/>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a:noFill/>
          <a:ln w="9525">
            <a:noFill/>
          </a:ln>
        </p:spPr>
        <p:txBody>
          <a:bodyPr vert="horz" wrap="square" lIns="91440" tIns="45720" rIns="91440" bIns="45720" anchor="ctr"/>
          <a:lstStyle/>
          <a:p>
            <a:r>
              <a:rPr lang="en-US" altLang="zh-CN" dirty="0">
                <a:latin typeface="Times New Roman" panose="02020603050405020304" pitchFamily="2" charset="0"/>
              </a:rPr>
              <a:t>Payment Statistics Report</a:t>
            </a:r>
            <a:endParaRPr lang="zh-CN" altLang="zh-CN" dirty="0">
              <a:latin typeface="Times New Roman" panose="02020603050405020304" pitchFamily="2" charset="0"/>
            </a:endParaRPr>
          </a:p>
        </p:txBody>
      </p:sp>
      <p:pic>
        <p:nvPicPr>
          <p:cNvPr id="84994" name="Picture 2"/>
          <p:cNvPicPr>
            <a:picLocks noChangeAspect="1" noChangeArrowheads="1"/>
          </p:cNvPicPr>
          <p:nvPr/>
        </p:nvPicPr>
        <p:blipFill>
          <a:blip r:embed="rId2" cstate="print"/>
          <a:srcRect/>
          <a:stretch>
            <a:fillRect/>
          </a:stretch>
        </p:blipFill>
        <p:spPr bwMode="auto">
          <a:xfrm>
            <a:off x="1797241" y="1420832"/>
            <a:ext cx="5505450" cy="4886325"/>
          </a:xfrm>
          <a:prstGeom prst="rect">
            <a:avLst/>
          </a:prstGeom>
          <a:noFill/>
          <a:ln w="9525">
            <a:noFill/>
            <a:miter lim="800000"/>
            <a:headEnd/>
            <a:tailEnd/>
          </a:ln>
        </p:spPr>
      </p:pic>
      <p:pic>
        <p:nvPicPr>
          <p:cNvPr id="84995" name="Picture 3"/>
          <p:cNvPicPr>
            <a:picLocks noChangeAspect="1" noChangeArrowheads="1"/>
          </p:cNvPicPr>
          <p:nvPr/>
        </p:nvPicPr>
        <p:blipFill>
          <a:blip r:embed="rId3" cstate="print"/>
          <a:srcRect/>
          <a:stretch>
            <a:fillRect/>
          </a:stretch>
        </p:blipFill>
        <p:spPr bwMode="auto">
          <a:xfrm>
            <a:off x="1937419" y="865742"/>
            <a:ext cx="5114925" cy="6096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a:noFill/>
          <a:ln w="9525">
            <a:noFill/>
          </a:ln>
        </p:spPr>
        <p:txBody>
          <a:bodyPr vert="horz" wrap="square" lIns="91440" tIns="45720" rIns="91440" bIns="45720" anchor="ctr"/>
          <a:lstStyle/>
          <a:p>
            <a:r>
              <a:rPr lang="en-US" altLang="zh-CN" dirty="0">
                <a:latin typeface="Times New Roman" panose="02020603050405020304" pitchFamily="2" charset="0"/>
              </a:rPr>
              <a:t>Internet Daily Traffic Report</a:t>
            </a:r>
            <a:endParaRPr lang="zh-CN" altLang="zh-CN" dirty="0">
              <a:latin typeface="Times New Roman" panose="02020603050405020304" pitchFamily="2" charset="0"/>
            </a:endParaRPr>
          </a:p>
        </p:txBody>
      </p:sp>
      <p:pic>
        <p:nvPicPr>
          <p:cNvPr id="77826" name="图片 32"/>
          <p:cNvPicPr>
            <a:picLocks noChangeAspect="1" noChangeArrowheads="1"/>
          </p:cNvPicPr>
          <p:nvPr/>
        </p:nvPicPr>
        <p:blipFill>
          <a:blip r:embed="rId2" cstate="print"/>
          <a:srcRect/>
          <a:stretch>
            <a:fillRect/>
          </a:stretch>
        </p:blipFill>
        <p:spPr bwMode="auto">
          <a:xfrm>
            <a:off x="136680" y="1972491"/>
            <a:ext cx="9007320" cy="1776549"/>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Internet Top User Reports</a:t>
            </a:r>
          </a:p>
        </p:txBody>
      </p:sp>
      <p:pic>
        <p:nvPicPr>
          <p:cNvPr id="78850" name="图片 33"/>
          <p:cNvPicPr>
            <a:picLocks noChangeAspect="1" noChangeArrowheads="1"/>
          </p:cNvPicPr>
          <p:nvPr/>
        </p:nvPicPr>
        <p:blipFill>
          <a:blip r:embed="rId2" cstate="print"/>
          <a:srcRect/>
          <a:stretch>
            <a:fillRect/>
          </a:stretch>
        </p:blipFill>
        <p:spPr bwMode="auto">
          <a:xfrm>
            <a:off x="0" y="1894115"/>
            <a:ext cx="9144000" cy="3259411"/>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Customer Reports</a:t>
            </a:r>
          </a:p>
        </p:txBody>
      </p:sp>
      <p:pic>
        <p:nvPicPr>
          <p:cNvPr id="76803" name="图片 46"/>
          <p:cNvPicPr>
            <a:picLocks noChangeAspect="1" noChangeArrowheads="1"/>
          </p:cNvPicPr>
          <p:nvPr/>
        </p:nvPicPr>
        <p:blipFill>
          <a:blip r:embed="rId2" cstate="print"/>
          <a:srcRect/>
          <a:stretch>
            <a:fillRect/>
          </a:stretch>
        </p:blipFill>
        <p:spPr bwMode="auto">
          <a:xfrm>
            <a:off x="145601" y="1841861"/>
            <a:ext cx="8998399" cy="248194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01" name="Rectangle 20"/>
          <p:cNvSpPr>
            <a:spLocks noGrp="1"/>
          </p:cNvSpPr>
          <p:nvPr>
            <p:ph type="title"/>
          </p:nvPr>
        </p:nvSpPr>
        <p:spPr/>
        <p:txBody>
          <a:bodyPr vert="horz" wrap="square" lIns="91440" tIns="45720" rIns="91440" bIns="45720" anchor="ctr"/>
          <a:lstStyle/>
          <a:p>
            <a:r>
              <a:rPr lang="en-US" altLang="zh-CN" dirty="0">
                <a:latin typeface="Times New Roman" panose="02020603050405020304" pitchFamily="2" charset="0"/>
              </a:rPr>
              <a:t>Data Migration</a:t>
            </a:r>
          </a:p>
        </p:txBody>
      </p:sp>
      <p:sp>
        <p:nvSpPr>
          <p:cNvPr id="3" name="内容占位符 2"/>
          <p:cNvSpPr>
            <a:spLocks noGrp="1"/>
          </p:cNvSpPr>
          <p:nvPr/>
        </p:nvSpPr>
        <p:spPr>
          <a:xfrm>
            <a:off x="732155" y="2252345"/>
            <a:ext cx="7680325" cy="3967480"/>
          </a:xfrm>
          <a:prstGeom prst="rect">
            <a:avLst/>
          </a:prstGeom>
          <a:noFill/>
          <a:ln w="9525">
            <a:noFill/>
          </a:ln>
        </p:spPr>
        <p:txBody>
          <a:bodyPr vert="horz" wrap="square" lIns="91440" tIns="45720" rIns="91440" bIns="45720" numCol="1" anchor="t" anchorCtr="0" compatLnSpc="1"/>
          <a:lstStyle>
            <a:lvl1pPr marL="292100" indent="-292100" algn="l" rtl="0" eaLnBrk="0" fontAlgn="base" hangingPunct="0">
              <a:spcBef>
                <a:spcPct val="40000"/>
              </a:spcBef>
              <a:spcAft>
                <a:spcPct val="0"/>
              </a:spcAft>
              <a:buClr>
                <a:srgbClr val="FF9933"/>
              </a:buClr>
              <a:buFont typeface="Arial" panose="020B0604020202020204" pitchFamily="34" charset="0"/>
              <a:buChar char="●"/>
              <a:defRPr sz="2400">
                <a:solidFill>
                  <a:srgbClr val="00001A"/>
                </a:solidFill>
                <a:latin typeface="+mn-lt"/>
                <a:ea typeface="+mn-ea"/>
                <a:cs typeface="+mn-cs"/>
              </a:defRPr>
            </a:lvl1pPr>
            <a:lvl2pPr marL="684530" indent="-278130" algn="l" rtl="0" eaLnBrk="0" fontAlgn="base" hangingPunct="0">
              <a:spcBef>
                <a:spcPct val="20000"/>
              </a:spcBef>
              <a:spcAft>
                <a:spcPct val="0"/>
              </a:spcAft>
              <a:buClr>
                <a:srgbClr val="FF9933"/>
              </a:buClr>
              <a:buFont typeface="Arial" panose="020B0604020202020204" pitchFamily="34" charset="0"/>
              <a:buChar char="●"/>
              <a:defRPr sz="2000">
                <a:solidFill>
                  <a:srgbClr val="00001A"/>
                </a:solidFill>
                <a:latin typeface="+mn-lt"/>
                <a:ea typeface="+mn-ea"/>
              </a:defRPr>
            </a:lvl2pPr>
            <a:lvl3pPr marL="1087755" indent="-224155" algn="l" rtl="0" eaLnBrk="0" fontAlgn="base" hangingPunct="0">
              <a:spcBef>
                <a:spcPct val="20000"/>
              </a:spcBef>
              <a:spcAft>
                <a:spcPct val="0"/>
              </a:spcAft>
              <a:buClr>
                <a:srgbClr val="FF9933"/>
              </a:buClr>
              <a:buFont typeface="Arial" panose="020B0604020202020204" pitchFamily="34" charset="0"/>
              <a:buChar char="●"/>
              <a:defRPr sz="2400">
                <a:solidFill>
                  <a:srgbClr val="00001A"/>
                </a:solidFill>
                <a:latin typeface="+mn-lt"/>
                <a:ea typeface="+mn-ea"/>
              </a:defRPr>
            </a:lvl3pPr>
            <a:lvl4pPr marL="1600200" indent="-228600" algn="l" rtl="0" eaLnBrk="0" fontAlgn="base" hangingPunct="0">
              <a:spcBef>
                <a:spcPct val="20000"/>
              </a:spcBef>
              <a:spcAft>
                <a:spcPct val="0"/>
              </a:spcAft>
              <a:buClr>
                <a:srgbClr val="FF9933"/>
              </a:buClr>
              <a:buFont typeface="Times New Roman" panose="02020603050405020304" pitchFamily="2" charset="0"/>
              <a:buChar char="●"/>
              <a:defRPr sz="1600">
                <a:solidFill>
                  <a:srgbClr val="00001A"/>
                </a:solidFill>
                <a:latin typeface="Times New Roman" panose="02020603050405020304" pitchFamily="2" charset="0"/>
                <a:ea typeface="+mn-ea"/>
              </a:defRPr>
            </a:lvl4pPr>
            <a:lvl5pPr marL="2057400" indent="-228600" algn="l" rtl="0" eaLnBrk="0" fontAlgn="base" hangingPunct="0">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5pPr>
            <a:lvl6pPr marL="25146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6pPr>
            <a:lvl7pPr marL="29718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7pPr>
            <a:lvl8pPr marL="34290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8pPr>
            <a:lvl9pPr marL="3886200" indent="-228600" algn="l" rtl="0" fontAlgn="base">
              <a:spcBef>
                <a:spcPct val="20000"/>
              </a:spcBef>
              <a:spcAft>
                <a:spcPct val="0"/>
              </a:spcAft>
              <a:buClr>
                <a:srgbClr val="FF9933"/>
              </a:buClr>
              <a:buFont typeface="Times New Roman" panose="02020603050405020304" pitchFamily="2" charset="0"/>
              <a:buChar char="●"/>
              <a:defRPr sz="1400">
                <a:solidFill>
                  <a:srgbClr val="00001A"/>
                </a:solidFill>
                <a:latin typeface="Times New Roman" panose="02020603050405020304" pitchFamily="2" charset="0"/>
                <a:ea typeface="+mn-ea"/>
              </a:defRPr>
            </a:lvl9pPr>
          </a:lstStyle>
          <a:p>
            <a:pPr marL="0" marR="0" lvl="0" indent="0" algn="l" defTabSz="914400" rtl="0" eaLnBrk="1" hangingPunct="1">
              <a:lnSpc>
                <a:spcPct val="150000"/>
              </a:lnSpc>
              <a:spcBef>
                <a:spcPts val="0"/>
              </a:spcBef>
              <a:spcAft>
                <a:spcPct val="0"/>
              </a:spcAft>
              <a:buClr>
                <a:srgbClr val="FF9933"/>
              </a:buClr>
              <a:buSzTx/>
              <a:buFont typeface="Wingdings" panose="05000000000000000000" charset="0"/>
              <a:buNone/>
              <a:defRPr/>
            </a:pPr>
            <a:r>
              <a:rPr kumimoji="0" lang="en-US" altLang="zh-CN" sz="180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1、make the  transformation policy.</a:t>
            </a:r>
          </a:p>
          <a:p>
            <a:pPr marR="0" lvl="0" algn="l" defTabSz="914400" rtl="0" eaLnBrk="1" hangingPunct="1">
              <a:lnSpc>
                <a:spcPct val="150000"/>
              </a:lnSpc>
              <a:spcBef>
                <a:spcPts val="0"/>
              </a:spcBef>
              <a:spcAft>
                <a:spcPct val="0"/>
              </a:spcAft>
              <a:buClrTx/>
              <a:buSzTx/>
              <a:buFont typeface="Arial" panose="020B0604020202020204" pitchFamily="34" charset="0"/>
              <a:buChar char="•"/>
              <a:defRPr/>
            </a:pPr>
            <a:r>
              <a:rPr kumimoji="0" lang="en-US" altLang="zh-CN" sz="16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Analyze the data model of the old system .</a:t>
            </a:r>
          </a:p>
          <a:p>
            <a:pPr marL="285750" marR="0" lvl="0" indent="-285750" algn="l" defTabSz="914400" rtl="0" eaLnBrk="1" hangingPunct="1">
              <a:lnSpc>
                <a:spcPct val="150000"/>
              </a:lnSpc>
              <a:spcBef>
                <a:spcPts val="0"/>
              </a:spcBef>
              <a:spcAft>
                <a:spcPct val="0"/>
              </a:spcAft>
              <a:buClrTx/>
              <a:buSzTx/>
              <a:buFont typeface="Arial" panose="020B0604020202020204" pitchFamily="34" charset="0"/>
              <a:buChar char="•"/>
              <a:defRPr/>
            </a:pPr>
            <a:r>
              <a:rPr kumimoji="0" lang="en-US" altLang="zh-CN" sz="16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Compare the difference of the data modle  between the old system and new system </a:t>
            </a:r>
          </a:p>
          <a:p>
            <a:pPr marL="285750" marR="0" lvl="0" indent="-285750" algn="l" defTabSz="914400" rtl="0" eaLnBrk="1" hangingPunct="1">
              <a:lnSpc>
                <a:spcPct val="150000"/>
              </a:lnSpc>
              <a:spcBef>
                <a:spcPts val="0"/>
              </a:spcBef>
              <a:spcAft>
                <a:spcPct val="0"/>
              </a:spcAft>
              <a:buClrTx/>
              <a:buSzTx/>
              <a:buFont typeface="Arial" panose="020B0604020202020204" pitchFamily="34" charset="0"/>
              <a:buChar char="•"/>
              <a:defRPr/>
            </a:pPr>
            <a:r>
              <a:rPr kumimoji="0" lang="en-US" altLang="zh-CN" sz="16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Write a data transformation script.</a:t>
            </a:r>
          </a:p>
          <a:p>
            <a:pPr marL="285750" marR="0" lvl="0" indent="-285750" algn="l" defTabSz="914400" rtl="0" eaLnBrk="1" hangingPunct="1">
              <a:lnSpc>
                <a:spcPct val="150000"/>
              </a:lnSpc>
              <a:spcBef>
                <a:spcPts val="0"/>
              </a:spcBef>
              <a:spcAft>
                <a:spcPct val="0"/>
              </a:spcAft>
              <a:buClr>
                <a:srgbClr val="FF9933"/>
              </a:buClr>
              <a:buSzTx/>
              <a:buFont typeface="Wingdings" panose="05000000000000000000" charset="0"/>
              <a:buNone/>
              <a:defRPr/>
            </a:pPr>
            <a:r>
              <a:rPr kumimoji="0" lang="en-US" altLang="zh-CN" sz="180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2、extract data from the old system</a:t>
            </a:r>
          </a:p>
          <a:p>
            <a:pPr marL="0" marR="0" lvl="0" indent="0" algn="l" defTabSz="914400" rtl="0" eaLnBrk="1" hangingPunct="1">
              <a:lnSpc>
                <a:spcPct val="150000"/>
              </a:lnSpc>
              <a:spcBef>
                <a:spcPts val="0"/>
              </a:spcBef>
              <a:spcAft>
                <a:spcPct val="0"/>
              </a:spcAft>
              <a:buClr>
                <a:srgbClr val="FF9933"/>
              </a:buClr>
              <a:buSzTx/>
              <a:buFont typeface="Wingdings" panose="05000000000000000000" charset="0"/>
              <a:buNone/>
              <a:defRPr/>
            </a:pPr>
            <a:r>
              <a:rPr kumimoji="0" lang="en-US" altLang="zh-CN" sz="180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3、transform the data</a:t>
            </a:r>
          </a:p>
          <a:p>
            <a:pPr marL="285750" marR="0" lvl="0" indent="-285750" algn="l" defTabSz="914400" rtl="0" eaLnBrk="1" hangingPunct="1">
              <a:lnSpc>
                <a:spcPct val="150000"/>
              </a:lnSpc>
              <a:spcBef>
                <a:spcPts val="0"/>
              </a:spcBef>
              <a:spcAft>
                <a:spcPct val="0"/>
              </a:spcAft>
              <a:buClr>
                <a:srgbClr val="00005A"/>
              </a:buClr>
              <a:buSzTx/>
              <a:buFont typeface="Arial" panose="020B0604020202020204" pitchFamily="34" charset="0"/>
              <a:buChar char="•"/>
              <a:defRPr/>
            </a:pPr>
            <a:r>
              <a:rPr kumimoji="0" lang="en-US" altLang="zh-CN" sz="1600" b="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run the data transformation script to transform the data extract from the old system</a:t>
            </a:r>
          </a:p>
          <a:p>
            <a:pPr marL="0" marR="0" lvl="0" indent="0" algn="l" defTabSz="914400" rtl="0" eaLnBrk="1" hangingPunct="1">
              <a:lnSpc>
                <a:spcPct val="150000"/>
              </a:lnSpc>
              <a:spcBef>
                <a:spcPts val="0"/>
              </a:spcBef>
              <a:spcAft>
                <a:spcPct val="0"/>
              </a:spcAft>
              <a:buClr>
                <a:srgbClr val="FF9933"/>
              </a:buClr>
              <a:buSzTx/>
              <a:buFont typeface="Wingdings" panose="05000000000000000000" charset="0"/>
              <a:buNone/>
              <a:defRPr/>
            </a:pPr>
            <a:r>
              <a:rPr kumimoji="0" lang="en-US" altLang="zh-CN" sz="180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4、load the data to the new system</a:t>
            </a:r>
          </a:p>
          <a:p>
            <a:pPr marL="0" marR="0" lvl="0" indent="0" algn="l" defTabSz="914400" rtl="0" eaLnBrk="1" hangingPunct="1">
              <a:lnSpc>
                <a:spcPct val="150000"/>
              </a:lnSpc>
              <a:spcBef>
                <a:spcPts val="0"/>
              </a:spcBef>
              <a:spcAft>
                <a:spcPct val="0"/>
              </a:spcAft>
              <a:buClr>
                <a:srgbClr val="FF9933"/>
              </a:buClr>
              <a:buSzTx/>
              <a:buFont typeface="Wingdings" panose="05000000000000000000" charset="0"/>
              <a:buNone/>
              <a:defRPr/>
            </a:pPr>
            <a:r>
              <a:rPr kumimoji="0" lang="en-US" altLang="zh-CN" sz="1800" i="0" u="none" strike="noStrike" kern="0" cap="none" spc="0" normalizeH="0" baseline="0" noProof="0" dirty="0">
                <a:ln>
                  <a:noFill/>
                </a:ln>
                <a:solidFill>
                  <a:srgbClr val="00001A"/>
                </a:solidFill>
                <a:effectLst/>
                <a:uLnTx/>
                <a:uFillTx/>
                <a:latin typeface="Times New Roman" panose="02020603050405020304" pitchFamily="2" charset="0"/>
                <a:ea typeface="+mn-ea"/>
                <a:cs typeface="Arial" panose="020B0604020202020204" pitchFamily="34" charset="0"/>
              </a:rPr>
              <a:t>5、verify the data </a:t>
            </a:r>
          </a:p>
        </p:txBody>
      </p:sp>
      <p:pic>
        <p:nvPicPr>
          <p:cNvPr id="9" name="图片 8"/>
          <p:cNvPicPr>
            <a:picLocks noChangeAspect="1"/>
          </p:cNvPicPr>
          <p:nvPr/>
        </p:nvPicPr>
        <p:blipFill>
          <a:blip r:embed="rId2" cstate="print"/>
          <a:stretch>
            <a:fillRect/>
          </a:stretch>
        </p:blipFill>
        <p:spPr>
          <a:xfrm>
            <a:off x="5481955" y="859155"/>
            <a:ext cx="657225" cy="733425"/>
          </a:xfrm>
          <a:prstGeom prst="rect">
            <a:avLst/>
          </a:prstGeom>
        </p:spPr>
      </p:pic>
      <p:pic>
        <p:nvPicPr>
          <p:cNvPr id="10" name="图片 9"/>
          <p:cNvPicPr>
            <a:picLocks noChangeAspect="1"/>
          </p:cNvPicPr>
          <p:nvPr/>
        </p:nvPicPr>
        <p:blipFill>
          <a:blip r:embed="rId3" cstate="print"/>
          <a:stretch>
            <a:fillRect/>
          </a:stretch>
        </p:blipFill>
        <p:spPr>
          <a:xfrm>
            <a:off x="6889750" y="830580"/>
            <a:ext cx="876300" cy="762000"/>
          </a:xfrm>
          <a:prstGeom prst="rect">
            <a:avLst/>
          </a:prstGeom>
        </p:spPr>
      </p:pic>
      <p:pic>
        <p:nvPicPr>
          <p:cNvPr id="11" name="图片 10"/>
          <p:cNvPicPr>
            <a:picLocks noChangeAspect="1"/>
          </p:cNvPicPr>
          <p:nvPr/>
        </p:nvPicPr>
        <p:blipFill>
          <a:blip r:embed="rId4" cstate="print"/>
          <a:stretch>
            <a:fillRect/>
          </a:stretch>
        </p:blipFill>
        <p:spPr>
          <a:xfrm>
            <a:off x="4106545" y="859155"/>
            <a:ext cx="819150" cy="733425"/>
          </a:xfrm>
          <a:prstGeom prst="rect">
            <a:avLst/>
          </a:prstGeom>
        </p:spPr>
      </p:pic>
      <p:pic>
        <p:nvPicPr>
          <p:cNvPr id="12" name="图片 11"/>
          <p:cNvPicPr>
            <a:picLocks noChangeAspect="1"/>
          </p:cNvPicPr>
          <p:nvPr/>
        </p:nvPicPr>
        <p:blipFill>
          <a:blip r:embed="rId5" cstate="print"/>
          <a:stretch>
            <a:fillRect/>
          </a:stretch>
        </p:blipFill>
        <p:spPr>
          <a:xfrm>
            <a:off x="2726690" y="830580"/>
            <a:ext cx="714375" cy="762000"/>
          </a:xfrm>
          <a:prstGeom prst="rect">
            <a:avLst/>
          </a:prstGeom>
        </p:spPr>
      </p:pic>
      <p:pic>
        <p:nvPicPr>
          <p:cNvPr id="13" name="图片 12"/>
          <p:cNvPicPr>
            <a:picLocks noChangeAspect="1"/>
          </p:cNvPicPr>
          <p:nvPr/>
        </p:nvPicPr>
        <p:blipFill>
          <a:blip r:embed="rId6" cstate="print"/>
          <a:stretch>
            <a:fillRect/>
          </a:stretch>
        </p:blipFill>
        <p:spPr>
          <a:xfrm>
            <a:off x="1122680" y="859155"/>
            <a:ext cx="685800" cy="762000"/>
          </a:xfrm>
          <a:prstGeom prst="rect">
            <a:avLst/>
          </a:prstGeom>
        </p:spPr>
      </p:pic>
      <p:sp>
        <p:nvSpPr>
          <p:cNvPr id="14" name="右箭头 13"/>
          <p:cNvSpPr/>
          <p:nvPr/>
        </p:nvSpPr>
        <p:spPr>
          <a:xfrm>
            <a:off x="1950720" y="946785"/>
            <a:ext cx="514350" cy="379730"/>
          </a:xfrm>
          <a:prstGeom prst="rightArrow">
            <a:avLst/>
          </a:prstGeom>
          <a:solidFill>
            <a:schemeClr val="bg1"/>
          </a:solidFill>
          <a:ln w="9525">
            <a:noFill/>
            <a:miter lim="800000"/>
          </a:ln>
        </p:spPr>
        <p:txBody>
          <a:bodyPr>
            <a:spAutoFit/>
          </a:bodyPr>
          <a:lstStyle/>
          <a:p>
            <a:pPr marL="285750" indent="-285750" algn="l">
              <a:lnSpc>
                <a:spcPct val="150000"/>
              </a:lnSpc>
              <a:buClrTx/>
              <a:buSzPct val="80000"/>
              <a:buFont typeface="Wingdings" panose="05000000000000000000" charset="0"/>
              <a:buChar char="p"/>
            </a:pPr>
            <a:endParaRPr lang="en-US" altLang="zh-CN" sz="1600" b="0" dirty="0">
              <a:solidFill>
                <a:schemeClr val="bg1">
                  <a:lumMod val="50000"/>
                </a:schemeClr>
              </a:solidFill>
            </a:endParaRPr>
          </a:p>
        </p:txBody>
      </p:sp>
      <p:sp>
        <p:nvSpPr>
          <p:cNvPr id="17" name="右箭头 16"/>
          <p:cNvSpPr/>
          <p:nvPr/>
        </p:nvSpPr>
        <p:spPr>
          <a:xfrm>
            <a:off x="6257290" y="948055"/>
            <a:ext cx="514350" cy="379730"/>
          </a:xfrm>
          <a:prstGeom prst="rightArrow">
            <a:avLst/>
          </a:prstGeom>
          <a:solidFill>
            <a:schemeClr val="bg1"/>
          </a:solidFill>
          <a:ln w="9525">
            <a:noFill/>
            <a:miter lim="800000"/>
          </a:ln>
        </p:spPr>
        <p:txBody>
          <a:bodyPr>
            <a:spAutoFit/>
          </a:bodyPr>
          <a:lstStyle/>
          <a:p>
            <a:pPr marL="285750" indent="-285750" algn="l">
              <a:lnSpc>
                <a:spcPct val="150000"/>
              </a:lnSpc>
              <a:buClrTx/>
              <a:buSzPct val="80000"/>
              <a:buFont typeface="Wingdings" panose="05000000000000000000" charset="0"/>
              <a:buChar char="p"/>
            </a:pPr>
            <a:endParaRPr lang="en-US" altLang="zh-CN" sz="1600" b="0" dirty="0">
              <a:solidFill>
                <a:schemeClr val="bg1">
                  <a:lumMod val="50000"/>
                </a:schemeClr>
              </a:solidFill>
            </a:endParaRPr>
          </a:p>
        </p:txBody>
      </p:sp>
      <p:sp>
        <p:nvSpPr>
          <p:cNvPr id="18" name="右箭头 17"/>
          <p:cNvSpPr/>
          <p:nvPr/>
        </p:nvSpPr>
        <p:spPr>
          <a:xfrm>
            <a:off x="4773295" y="946785"/>
            <a:ext cx="514350" cy="379730"/>
          </a:xfrm>
          <a:prstGeom prst="rightArrow">
            <a:avLst/>
          </a:prstGeom>
          <a:solidFill>
            <a:schemeClr val="bg1"/>
          </a:solidFill>
          <a:ln w="9525">
            <a:noFill/>
            <a:miter lim="800000"/>
          </a:ln>
        </p:spPr>
        <p:txBody>
          <a:bodyPr>
            <a:spAutoFit/>
          </a:bodyPr>
          <a:lstStyle/>
          <a:p>
            <a:pPr marL="285750" indent="-285750" algn="l">
              <a:lnSpc>
                <a:spcPct val="150000"/>
              </a:lnSpc>
              <a:buClrTx/>
              <a:buSzPct val="80000"/>
              <a:buFont typeface="Wingdings" panose="05000000000000000000" charset="0"/>
              <a:buChar char="p"/>
            </a:pPr>
            <a:endParaRPr lang="en-US" altLang="zh-CN" sz="1600" b="0" dirty="0">
              <a:solidFill>
                <a:schemeClr val="bg1">
                  <a:lumMod val="50000"/>
                </a:schemeClr>
              </a:solidFill>
            </a:endParaRPr>
          </a:p>
        </p:txBody>
      </p:sp>
      <p:sp>
        <p:nvSpPr>
          <p:cNvPr id="19" name="右箭头 18"/>
          <p:cNvSpPr/>
          <p:nvPr/>
        </p:nvSpPr>
        <p:spPr>
          <a:xfrm>
            <a:off x="3441065" y="948055"/>
            <a:ext cx="514350" cy="379730"/>
          </a:xfrm>
          <a:prstGeom prst="rightArrow">
            <a:avLst/>
          </a:prstGeom>
          <a:solidFill>
            <a:schemeClr val="bg1"/>
          </a:solidFill>
          <a:ln w="9525">
            <a:noFill/>
            <a:miter lim="800000"/>
          </a:ln>
        </p:spPr>
        <p:txBody>
          <a:bodyPr>
            <a:spAutoFit/>
          </a:bodyPr>
          <a:lstStyle/>
          <a:p>
            <a:pPr marL="285750" indent="-285750" algn="l">
              <a:lnSpc>
                <a:spcPct val="150000"/>
              </a:lnSpc>
              <a:buClrTx/>
              <a:buSzPct val="80000"/>
              <a:buFont typeface="Wingdings" panose="05000000000000000000" charset="0"/>
              <a:buChar char="p"/>
            </a:pPr>
            <a:endParaRPr lang="en-US" altLang="zh-CN" sz="1600" b="0" dirty="0">
              <a:solidFill>
                <a:schemeClr val="bg1">
                  <a:lumMod val="50000"/>
                </a:schemeClr>
              </a:solidFill>
            </a:endParaRPr>
          </a:p>
        </p:txBody>
      </p:sp>
      <p:sp>
        <p:nvSpPr>
          <p:cNvPr id="20" name="文本框 19"/>
          <p:cNvSpPr txBox="1"/>
          <p:nvPr/>
        </p:nvSpPr>
        <p:spPr>
          <a:xfrm>
            <a:off x="1041400" y="1767205"/>
            <a:ext cx="844550" cy="274320"/>
          </a:xfrm>
          <a:prstGeom prst="rect">
            <a:avLst/>
          </a:prstGeom>
          <a:noFill/>
        </p:spPr>
        <p:txBody>
          <a:bodyPr wrap="square" rtlCol="0">
            <a:spAutoFit/>
          </a:bodyPr>
          <a:lstStyle/>
          <a:p>
            <a:r>
              <a:rPr lang="en-US" altLang="zh-CN" sz="1200">
                <a:solidFill>
                  <a:schemeClr val="bg1"/>
                </a:solidFill>
              </a:rPr>
              <a:t>Analyze</a:t>
            </a:r>
          </a:p>
        </p:txBody>
      </p:sp>
      <p:sp>
        <p:nvSpPr>
          <p:cNvPr id="21" name="文本框 20"/>
          <p:cNvSpPr txBox="1"/>
          <p:nvPr/>
        </p:nvSpPr>
        <p:spPr>
          <a:xfrm>
            <a:off x="4149725" y="1767205"/>
            <a:ext cx="955040" cy="274320"/>
          </a:xfrm>
          <a:prstGeom prst="rect">
            <a:avLst/>
          </a:prstGeom>
          <a:noFill/>
        </p:spPr>
        <p:txBody>
          <a:bodyPr wrap="square" rtlCol="0">
            <a:spAutoFit/>
          </a:bodyPr>
          <a:lstStyle/>
          <a:p>
            <a:r>
              <a:rPr lang="en-US" altLang="zh-CN" sz="1200">
                <a:solidFill>
                  <a:schemeClr val="bg1"/>
                </a:solidFill>
              </a:rPr>
              <a:t>Transform</a:t>
            </a:r>
          </a:p>
        </p:txBody>
      </p:sp>
      <p:sp>
        <p:nvSpPr>
          <p:cNvPr id="22" name="文本框 21"/>
          <p:cNvSpPr txBox="1"/>
          <p:nvPr/>
        </p:nvSpPr>
        <p:spPr>
          <a:xfrm>
            <a:off x="2661920" y="1767205"/>
            <a:ext cx="844550" cy="274320"/>
          </a:xfrm>
          <a:prstGeom prst="rect">
            <a:avLst/>
          </a:prstGeom>
          <a:noFill/>
        </p:spPr>
        <p:txBody>
          <a:bodyPr wrap="square" rtlCol="0">
            <a:spAutoFit/>
          </a:bodyPr>
          <a:lstStyle/>
          <a:p>
            <a:r>
              <a:rPr lang="en-US" altLang="zh-CN" sz="1200">
                <a:solidFill>
                  <a:schemeClr val="bg1"/>
                </a:solidFill>
              </a:rPr>
              <a:t>Extract</a:t>
            </a:r>
          </a:p>
        </p:txBody>
      </p:sp>
      <p:sp>
        <p:nvSpPr>
          <p:cNvPr id="23" name="文本框 22"/>
          <p:cNvSpPr txBox="1"/>
          <p:nvPr/>
        </p:nvSpPr>
        <p:spPr>
          <a:xfrm>
            <a:off x="5545455" y="1767205"/>
            <a:ext cx="598170" cy="274320"/>
          </a:xfrm>
          <a:prstGeom prst="rect">
            <a:avLst/>
          </a:prstGeom>
          <a:noFill/>
        </p:spPr>
        <p:txBody>
          <a:bodyPr wrap="square" rtlCol="0">
            <a:spAutoFit/>
          </a:bodyPr>
          <a:lstStyle/>
          <a:p>
            <a:r>
              <a:rPr lang="en-US" altLang="zh-CN" sz="1200">
                <a:solidFill>
                  <a:schemeClr val="bg1"/>
                </a:solidFill>
              </a:rPr>
              <a:t>Loda</a:t>
            </a:r>
          </a:p>
        </p:txBody>
      </p:sp>
      <p:sp>
        <p:nvSpPr>
          <p:cNvPr id="24" name="文本框 23"/>
          <p:cNvSpPr txBox="1"/>
          <p:nvPr/>
        </p:nvSpPr>
        <p:spPr>
          <a:xfrm>
            <a:off x="6921500" y="1767205"/>
            <a:ext cx="844550" cy="274320"/>
          </a:xfrm>
          <a:prstGeom prst="rect">
            <a:avLst/>
          </a:prstGeom>
          <a:noFill/>
        </p:spPr>
        <p:txBody>
          <a:bodyPr wrap="square" rtlCol="0">
            <a:spAutoFit/>
          </a:bodyPr>
          <a:lstStyle/>
          <a:p>
            <a:r>
              <a:rPr lang="en-US" altLang="zh-CN" sz="1200">
                <a:solidFill>
                  <a:schemeClr val="bg1"/>
                </a:solidFill>
              </a:rPr>
              <a:t>Verify</a:t>
            </a:r>
          </a:p>
        </p:txBody>
      </p:sp>
    </p:spTree>
  </p:cSld>
  <p:clrMapOvr>
    <a:masterClrMapping/>
  </p:clrMapOvr>
</p:sld>
</file>

<file path=ppt/theme/theme1.xml><?xml version="1.0" encoding="utf-8"?>
<a:theme xmlns:a="http://schemas.openxmlformats.org/drawingml/2006/main" name="天源迪科PPT_2">
  <a:themeElements>
    <a:clrScheme name="">
      <a:dk1>
        <a:srgbClr val="FFFFFF"/>
      </a:dk1>
      <a:lt1>
        <a:srgbClr val="000078"/>
      </a:lt1>
      <a:dk2>
        <a:srgbClr val="000078"/>
      </a:dk2>
      <a:lt2>
        <a:srgbClr val="000000"/>
      </a:lt2>
      <a:accent1>
        <a:srgbClr val="3184C3"/>
      </a:accent1>
      <a:accent2>
        <a:srgbClr val="99CC66"/>
      </a:accent2>
      <a:accent3>
        <a:srgbClr val="AAAABE"/>
      </a:accent3>
      <a:accent4>
        <a:srgbClr val="DCDCDC"/>
      </a:accent4>
      <a:accent5>
        <a:srgbClr val="ADC2DD"/>
      </a:accent5>
      <a:accent6>
        <a:srgbClr val="89B75B"/>
      </a:accent6>
      <a:hlink>
        <a:srgbClr val="990099"/>
      </a:hlink>
      <a:folHlink>
        <a:srgbClr val="2B56AD"/>
      </a:folHlink>
    </a:clrScheme>
    <a:fontScheme name="">
      <a:majorFont>
        <a:latin typeface="黑体"/>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9525">
          <a:noFill/>
          <a:miter lim="800000"/>
        </a:ln>
      </a:spPr>
      <a:bodyPr>
        <a:spAutoFit/>
      </a:bodyPr>
      <a:lstStyle>
        <a:defPPr marL="285750" indent="-285750" algn="l">
          <a:lnSpc>
            <a:spcPct val="150000"/>
          </a:lnSpc>
          <a:buClrTx/>
          <a:buSzPct val="80000"/>
          <a:buFont typeface="Wingdings" panose="05000000000000000000" charset="0"/>
          <a:buChar char="p"/>
          <a:defRPr lang="en-US" altLang="zh-CN" sz="1600" b="0" dirty="0">
            <a:solidFill>
              <a:schemeClr val="bg1">
                <a:lumMod val="50000"/>
              </a:schemeClr>
            </a:solidFill>
          </a:defRPr>
        </a:defPPr>
      </a:lstStyle>
    </a:spDef>
  </a:objectDefaults>
  <a:extraClrSchemeLst>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685</TotalTime>
  <Words>1078</Words>
  <Application>Microsoft Office PowerPoint</Application>
  <PresentationFormat>全屏显示(4:3)</PresentationFormat>
  <Paragraphs>249</Paragraphs>
  <Slides>23</Slides>
  <Notes>6</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23</vt:i4>
      </vt:variant>
    </vt:vector>
  </HeadingPairs>
  <TitlesOfParts>
    <vt:vector size="31" baseType="lpstr">
      <vt:lpstr>黑体</vt:lpstr>
      <vt:lpstr>华文楷体</vt:lpstr>
      <vt:lpstr>Arial</vt:lpstr>
      <vt:lpstr>Times New Roman</vt:lpstr>
      <vt:lpstr>Verdana</vt:lpstr>
      <vt:lpstr>Wingdings</vt:lpstr>
      <vt:lpstr>天源迪科PPT_2</vt:lpstr>
      <vt:lpstr>Visio</vt:lpstr>
      <vt:lpstr>PowerPoint 演示文稿</vt:lpstr>
      <vt:lpstr>PowerPoint 演示文稿</vt:lpstr>
      <vt:lpstr>BOSS System Architecture</vt:lpstr>
      <vt:lpstr>PowerPoint 演示文稿</vt:lpstr>
      <vt:lpstr>CRM Funtional Module</vt:lpstr>
      <vt:lpstr>PowerPoint 演示文稿</vt:lpstr>
      <vt:lpstr>PowerPoint 演示文稿</vt:lpstr>
      <vt:lpstr>PowerPoint 演示文稿</vt:lpstr>
      <vt:lpstr>Bill &amp; Invoice</vt:lpstr>
      <vt:lpstr>Bill &amp; Invoice</vt:lpstr>
      <vt:lpstr>Debt Collection</vt:lpstr>
      <vt:lpstr>PowerPoint 演示文稿</vt:lpstr>
      <vt:lpstr>Creadit Control</vt:lpstr>
      <vt:lpstr>Voucher Center</vt:lpstr>
      <vt:lpstr>Reports</vt:lpstr>
      <vt:lpstr>Reports</vt:lpstr>
      <vt:lpstr>Month Total Revenue Reports</vt:lpstr>
      <vt:lpstr>Compare Month Revenue Reports</vt:lpstr>
      <vt:lpstr>Payment Statistics Report</vt:lpstr>
      <vt:lpstr>Internet Daily Traffic Report</vt:lpstr>
      <vt:lpstr>Internet Top User Reports</vt:lpstr>
      <vt:lpstr>Customer Reports</vt:lpstr>
      <vt:lpstr>Data Migration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Victor Luo</cp:lastModifiedBy>
  <cp:revision>5</cp:revision>
  <dcterms:created xsi:type="dcterms:W3CDTF">2001-07-13T16:29:00Z</dcterms:created>
  <dcterms:modified xsi:type="dcterms:W3CDTF">2021-08-29T04:18:45Z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2052-10.1.0.6029</vt:lpwstr>
  </property>
</Properties>
</file>